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9" r:id="rId3"/>
    <p:sldId id="1055" r:id="rId4"/>
    <p:sldId id="265" r:id="rId5"/>
    <p:sldId id="1058" r:id="rId6"/>
    <p:sldId id="1060" r:id="rId7"/>
    <p:sldId id="1065" r:id="rId8"/>
    <p:sldId id="1064" r:id="rId9"/>
    <p:sldId id="1061" r:id="rId10"/>
    <p:sldId id="271" r:id="rId11"/>
    <p:sldId id="1073" r:id="rId12"/>
    <p:sldId id="1072" r:id="rId13"/>
    <p:sldId id="1074" r:id="rId14"/>
    <p:sldId id="1075" r:id="rId15"/>
    <p:sldId id="1071" r:id="rId16"/>
    <p:sldId id="1081" r:id="rId17"/>
    <p:sldId id="1082" r:id="rId18"/>
    <p:sldId id="1076" r:id="rId19"/>
    <p:sldId id="1084" r:id="rId20"/>
    <p:sldId id="1083" r:id="rId21"/>
    <p:sldId id="1085" r:id="rId22"/>
    <p:sldId id="1086" r:id="rId23"/>
    <p:sldId id="1031" r:id="rId24"/>
    <p:sldId id="1087" r:id="rId25"/>
    <p:sldId id="1068" r:id="rId26"/>
    <p:sldId id="267" r:id="rId27"/>
    <p:sldId id="1078" r:id="rId28"/>
    <p:sldId id="1080" r:id="rId29"/>
    <p:sldId id="1088" r:id="rId30"/>
    <p:sldId id="1092" r:id="rId31"/>
    <p:sldId id="1097" r:id="rId32"/>
    <p:sldId id="768" r:id="rId33"/>
    <p:sldId id="769" r:id="rId34"/>
    <p:sldId id="773" r:id="rId35"/>
    <p:sldId id="771" r:id="rId36"/>
    <p:sldId id="776" r:id="rId37"/>
    <p:sldId id="1090" r:id="rId38"/>
    <p:sldId id="1102" r:id="rId39"/>
    <p:sldId id="1104" r:id="rId40"/>
    <p:sldId id="1111" r:id="rId41"/>
    <p:sldId id="2147309587" r:id="rId42"/>
    <p:sldId id="1107" r:id="rId4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D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18"/>
    <p:restoredTop sz="95205"/>
  </p:normalViewPr>
  <p:slideViewPr>
    <p:cSldViewPr snapToGrid="0">
      <p:cViewPr varScale="1">
        <p:scale>
          <a:sx n="121" d="100"/>
          <a:sy n="121" d="100"/>
        </p:scale>
        <p:origin x="3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95F35-6CA1-5B42-8DE6-C4C58BA7271F}" type="datetimeFigureOut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B429A-1B46-4244-B406-754D363A29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5007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B429A-1B46-4244-B406-754D363A29C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212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839FC-1D47-2A57-22DA-897D0103C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F0351FF-7DE2-4C22-B6A4-E84BABDD6F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5E8E12D-FBEF-F2EF-7568-BF4DA9CCD9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B07800C-B5F7-9159-BDCD-099FA8D5BD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836CA-5E30-3C4A-8299-136F7D2B27B8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428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836CA-5E30-3C4A-8299-136F7D2B27B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6953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81A8F-092A-2EB2-60E8-7CFA666C4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0F18090-4B47-08B3-9747-A5BB4851E4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0473EE5-67A8-43F0-3FC0-661F10D821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US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FC5F347-800C-89FD-0D5C-E4870A9E01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96CF9-EC74-3241-B0E0-38292707A1C1}" type="slidenum">
              <a:rPr kumimoji="1" lang="ja-US" altLang="en-US" smtClean="0"/>
              <a:t>7</a:t>
            </a:fld>
            <a:endParaRPr kumimoji="1" lang="ja-US" altLang="en-US"/>
          </a:p>
        </p:txBody>
      </p:sp>
    </p:spTree>
    <p:extLst>
      <p:ext uri="{BB962C8B-B14F-4D97-AF65-F5344CB8AC3E}">
        <p14:creationId xmlns:p14="http://schemas.microsoft.com/office/powerpoint/2010/main" val="2788193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836CA-5E30-3C4A-8299-136F7D2B27B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8897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US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96CF9-EC74-3241-B0E0-38292707A1C1}" type="slidenum">
              <a:rPr kumimoji="1" lang="ja-US" altLang="en-US" smtClean="0"/>
              <a:t>11</a:t>
            </a:fld>
            <a:endParaRPr kumimoji="1" lang="ja-US" altLang="en-US"/>
          </a:p>
        </p:txBody>
      </p:sp>
    </p:spTree>
    <p:extLst>
      <p:ext uri="{BB962C8B-B14F-4D97-AF65-F5344CB8AC3E}">
        <p14:creationId xmlns:p14="http://schemas.microsoft.com/office/powerpoint/2010/main" val="1865079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US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AF368-1D9A-7D4E-B76D-5E32B9931BD6}" type="slidenum">
              <a:rPr kumimoji="1" lang="ja-US" altLang="en-US" smtClean="0"/>
              <a:t>23</a:t>
            </a:fld>
            <a:endParaRPr kumimoji="1" lang="ja-US" altLang="en-US"/>
          </a:p>
        </p:txBody>
      </p:sp>
    </p:spTree>
    <p:extLst>
      <p:ext uri="{BB962C8B-B14F-4D97-AF65-F5344CB8AC3E}">
        <p14:creationId xmlns:p14="http://schemas.microsoft.com/office/powerpoint/2010/main" val="996777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AB8C0-9D6E-A77C-BA27-20F10689F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8AB5710-D97A-349A-20F3-467E1AB340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87B8D28-B04F-7AE9-D819-903628BAE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9D7170-B927-E541-C8DB-01A2EF8E67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836CA-5E30-3C4A-8299-136F7D2B27B8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3463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US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F6D21-1E3E-3944-9DFA-08A566251A37}" type="slidenum">
              <a:rPr kumimoji="1" lang="ja-US" altLang="en-US" smtClean="0"/>
              <a:t>33</a:t>
            </a:fld>
            <a:endParaRPr kumimoji="1" lang="ja-US" altLang="en-US"/>
          </a:p>
        </p:txBody>
      </p:sp>
    </p:spTree>
    <p:extLst>
      <p:ext uri="{BB962C8B-B14F-4D97-AF65-F5344CB8AC3E}">
        <p14:creationId xmlns:p14="http://schemas.microsoft.com/office/powerpoint/2010/main" val="1823416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US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F6D21-1E3E-3944-9DFA-08A566251A37}" type="slidenum">
              <a:rPr kumimoji="1" lang="ja-US" altLang="en-US" smtClean="0"/>
              <a:t>35</a:t>
            </a:fld>
            <a:endParaRPr kumimoji="1" lang="ja-US" altLang="en-US"/>
          </a:p>
        </p:txBody>
      </p:sp>
    </p:spTree>
    <p:extLst>
      <p:ext uri="{BB962C8B-B14F-4D97-AF65-F5344CB8AC3E}">
        <p14:creationId xmlns:p14="http://schemas.microsoft.com/office/powerpoint/2010/main" val="59996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E24EC9-9452-F49A-A21E-510A8D4A5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92DF6F8-5C00-9B1A-F90B-21AB11A68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4F73A8-2186-4F6F-EDD2-7CAEA2483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83BD-5CF1-8047-82A8-94A3224527BD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B1B8C6-5B71-44AA-A15D-F642FBED0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0EF5F2-2D3F-D70E-6AEF-52031F651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6C5F-5DD8-5748-8759-42146B25CD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38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04F651-184A-84BD-30F6-128DF9FF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7D8C7AB-599D-C9D4-1D07-F1461D89BF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2C2EB0-09D9-5402-3EF6-534F1C6E8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786E-4C8A-1E4A-9615-E075BBE23429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B43AEE-2911-48C0-79F8-B843F3C0D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EE4C75-1BD5-1832-E4A1-067598B3A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6C5F-5DD8-5748-8759-42146B25CD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36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32BAE6F-A39D-7E5B-4934-DC635B3558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E7678C2-27F8-BED0-3BC4-B201DD1D4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1B23F3-E316-EFB5-CC2D-4E6D00844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77B9-D6D9-C24A-AD29-3A0E6F01D264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87CA1F-3391-1334-C2AB-D5A12DBC0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F02B94-5EB7-66F7-3086-A61961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6C5F-5DD8-5748-8759-42146B25CD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477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FB33B4-CF52-8D22-E6F6-2100EBA86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C2F9B8-AFBA-D693-7882-FECD7CE17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E561A3-75E1-A50D-EBA3-6AA1CE478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A8E4-3983-EE4D-9BF9-40B393DECA84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0010D0-C553-B084-6CAA-22C23F345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04E3E8-D09B-353B-8684-D1747DDB8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6C5F-5DD8-5748-8759-42146B25CD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300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08B7F8-1A2F-9246-F3E6-254CDF081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5BB0325-CA9D-CB66-19A7-00BBD90DB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FD613E-E498-C84E-CD7B-3A21E0FB6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8FC1-E0E7-2242-9577-9AD7B0DF0969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431148-033B-1B74-96D7-C9B639C58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C4F634-FC72-2BC3-BD65-11DA0A8B0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6C5F-5DD8-5748-8759-42146B25CD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448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3B51CB-C0D5-8B49-96A8-55F4DBC90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1F1BF4-9F6B-B259-12FB-6E50F488BB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B28976A-65DE-9C11-1DC0-37D18EB5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7472DD9-FC36-7F88-C6DE-F948E739C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3ECA-36FF-194C-9FB4-888324BB24EF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0B01C5E-A7F1-55E9-82E6-00CAA751D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F0BBD7-6C4E-20A3-5612-A4C70EEBD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6C5F-5DD8-5748-8759-42146B25CD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3088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93C1A6-BB21-0C68-1CFE-93712492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D2C8D78-3F4E-36F8-89CC-C588ACF86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0FD2E9-E57C-9C83-DC29-BD4E1633F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0721127-7010-D35F-B46D-8F80799BA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7CAC0EC-7963-0439-7440-1122BDA0EE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75F34FD-8A6B-4A30-1DC3-EC1285F15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D7728-8272-D840-A1E2-5AE65C2C7D10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32011B0-DF62-0AF7-35FA-142446EA0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AF089D0-CA7B-7DAF-AAB7-BF62E70A3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6C5F-5DD8-5748-8759-42146B25CD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903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667ED1-9B7B-E441-82AF-22A08687B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379193D-4EE7-11D6-6AA8-B24667227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D6B4-9E36-814D-85F4-CFBB7064BD63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80F7A20-18D4-47C4-ADA0-C434EC153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B9F3662-EA65-14A9-0CEA-A4E7383A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6C5F-5DD8-5748-8759-42146B25CD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98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B886DD1-F876-29DE-4DC2-2D4A36290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7524-76B4-2544-B6D0-DFF41D1598B7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5BD60FD-3A11-A9AE-5EFE-14BE50682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37AF029-7E5A-9D49-A6D6-A2ECBBC80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6C5F-5DD8-5748-8759-42146B25CD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86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1B09E1-1851-5BB8-9E38-8A068E30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535E55-FC48-40CE-6B13-3CCE490D2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E47B67B-32CD-2017-B964-A68E9D933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2B73E4-4344-84E2-0AC0-CA711219B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1F727-76C8-3B4B-BFF5-47B596A2297C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CE1242C-919E-2716-E763-BC4EE83F1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29A02CB-D910-1553-E45E-BA86EA660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6C5F-5DD8-5748-8759-42146B25CD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824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FFED2F-8305-8A1A-2620-38AA21941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75D8CFC-9B13-83C5-7A53-49BEBF8D34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4EA279-2A8D-60B2-48BE-F6780BF9E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A17A1AC-0E60-6F9F-F31D-08FF3CB5A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61A7-6097-4743-8CAF-FBF711714B0E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2A910EA-A43C-A65A-503C-F8C4FE3A8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18E94EC-6819-64AF-3BBD-1AFB3B2DD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06C5F-5DD8-5748-8759-42146B25CD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095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5EBCD33-A27D-CD00-9ABF-64CECB708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6F93CD9-7F71-B958-28B7-2572CF080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940208-1EF6-333E-B893-71C7CA2F6B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6A9934-DC84-E544-97D1-EEE18DB486B1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62CA5C-D160-726D-5FE9-01C02DF14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1F014E-F891-0615-697C-1C6A6163C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706C5F-5DD8-5748-8759-42146B25CD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05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B4648A8-8945-AFCD-6851-73225F9D5519}"/>
              </a:ext>
            </a:extLst>
          </p:cNvPr>
          <p:cNvSpPr txBox="1"/>
          <p:nvPr/>
        </p:nvSpPr>
        <p:spPr>
          <a:xfrm>
            <a:off x="3947735" y="5952462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/>
              <a:t>イントロン・スペース株式会社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CA5D98B-30F3-726F-8D8C-C9CA8DE59165}"/>
              </a:ext>
            </a:extLst>
          </p:cNvPr>
          <p:cNvSpPr txBox="1"/>
          <p:nvPr/>
        </p:nvSpPr>
        <p:spPr>
          <a:xfrm>
            <a:off x="3902629" y="2232375"/>
            <a:ext cx="4583751" cy="526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1275" tIns="41275" rIns="41275" bIns="41275" numCol="1" spcCol="38100" rtlCol="0" anchor="ctr">
            <a:spAutoFit/>
          </a:bodyPr>
          <a:lstStyle/>
          <a:p>
            <a:pPr algn="dist" defTabSz="1981101" hangingPunct="0">
              <a:lnSpc>
                <a:spcPct val="90000"/>
              </a:lnSpc>
              <a:defRPr/>
            </a:pPr>
            <a:r>
              <a:rPr lang="ja-JP" altLang="en-US" sz="3200" b="1" kern="0">
                <a:latin typeface="Canela Text Regular"/>
                <a:sym typeface="Canela Text Regular"/>
              </a:rPr>
              <a:t>新感覚尿ケア製品</a:t>
            </a:r>
            <a:endParaRPr lang="en-US" altLang="ja-JP" sz="3200" b="1" kern="0" dirty="0">
              <a:latin typeface="Canela Text Regular"/>
              <a:sym typeface="Canela Text Regular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A1C0FE4-FCE1-92DE-7AF9-5999DFBE9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048" y="3850116"/>
            <a:ext cx="3727903" cy="111771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43A574A-321D-7C10-419C-24F8D43B2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615" y="2758929"/>
            <a:ext cx="6014768" cy="1803369"/>
          </a:xfrm>
          <a:prstGeom prst="rect">
            <a:avLst/>
          </a:prstGeom>
        </p:spPr>
      </p:pic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0A506D90-4FB2-5729-FF8D-59FEF8224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C050-54F3-C743-B95D-58791322C824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135325B-9865-2ACE-BCD6-770012E0F93A}"/>
              </a:ext>
            </a:extLst>
          </p:cNvPr>
          <p:cNvSpPr txBox="1"/>
          <p:nvPr/>
        </p:nvSpPr>
        <p:spPr>
          <a:xfrm>
            <a:off x="5166996" y="6488668"/>
            <a:ext cx="18580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2025</a:t>
            </a:r>
            <a:r>
              <a:rPr lang="ja-JP" altLang="en-US"/>
              <a:t>年</a:t>
            </a:r>
            <a:r>
              <a:rPr lang="en-US" altLang="ja-JP" dirty="0"/>
              <a:t>11</a:t>
            </a:r>
            <a:r>
              <a:rPr lang="ja-JP" altLang="en-US"/>
              <a:t>月版</a:t>
            </a:r>
          </a:p>
        </p:txBody>
      </p:sp>
    </p:spTree>
    <p:extLst>
      <p:ext uri="{BB962C8B-B14F-4D97-AF65-F5344CB8AC3E}">
        <p14:creationId xmlns:p14="http://schemas.microsoft.com/office/powerpoint/2010/main" val="39274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CA5F8-8D06-5B98-4A8E-C67A853E5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8510DEC-409B-2832-078C-F0348BACC0A9}"/>
              </a:ext>
            </a:extLst>
          </p:cNvPr>
          <p:cNvGrpSpPr/>
          <p:nvPr/>
        </p:nvGrpSpPr>
        <p:grpSpPr>
          <a:xfrm>
            <a:off x="3829343" y="3089451"/>
            <a:ext cx="4530859" cy="679097"/>
            <a:chOff x="3149493" y="2317090"/>
            <a:chExt cx="3398144" cy="509323"/>
          </a:xfrm>
        </p:grpSpPr>
        <p:sp>
          <p:nvSpPr>
            <p:cNvPr id="2" name="01">
              <a:extLst>
                <a:ext uri="{FF2B5EF4-FFF2-40B4-BE49-F238E27FC236}">
                  <a16:creationId xmlns:a16="http://schemas.microsoft.com/office/drawing/2014/main" id="{0D9B746B-778D-A4D9-7E2F-E8C9F4DBB467}"/>
                </a:ext>
              </a:extLst>
            </p:cNvPr>
            <p:cNvSpPr txBox="1"/>
            <p:nvPr/>
          </p:nvSpPr>
          <p:spPr>
            <a:xfrm>
              <a:off x="3149493" y="2317090"/>
              <a:ext cx="609013" cy="5093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1275" tIns="41275" rIns="41275" bIns="41275" anchor="ctr">
              <a:spAutoFit/>
            </a:bodyPr>
            <a:lstStyle>
              <a:lvl1pPr algn="l">
                <a:defRPr sz="8000" spc="480">
                  <a:solidFill>
                    <a:srgbClr val="FFFFFF"/>
                  </a:solidFill>
                  <a:latin typeface="游ゴシック体 ボールド"/>
                  <a:ea typeface="游ゴシック体 ボールド"/>
                  <a:cs typeface="游ゴシック体 ボールド"/>
                  <a:sym typeface="游ゴシック体 ボールド"/>
                </a:defRPr>
              </a:lvl1pPr>
            </a:lstStyle>
            <a:p>
              <a:pPr defTabSz="1981101" hangingPunct="0">
                <a:lnSpc>
                  <a:spcPct val="90000"/>
                </a:lnSpc>
                <a:defRPr/>
              </a:pPr>
              <a:r>
                <a:rPr sz="4267" b="1" kern="0" spc="391" dirty="0">
                  <a:solidFill>
                    <a:schemeClr val="tx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0</a:t>
              </a:r>
              <a:r>
                <a:rPr lang="en-US" sz="4267" b="1" kern="0" spc="391" dirty="0">
                  <a:solidFill>
                    <a:schemeClr val="tx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</a:t>
              </a:r>
              <a:endParaRPr sz="4267" b="1" kern="0" spc="39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3" name="会社概要">
              <a:extLst>
                <a:ext uri="{FF2B5EF4-FFF2-40B4-BE49-F238E27FC236}">
                  <a16:creationId xmlns:a16="http://schemas.microsoft.com/office/drawing/2014/main" id="{88CEBBC4-49BA-10C7-E0BD-8BDB57ADFE34}"/>
                </a:ext>
              </a:extLst>
            </p:cNvPr>
            <p:cNvSpPr txBox="1"/>
            <p:nvPr/>
          </p:nvSpPr>
          <p:spPr>
            <a:xfrm>
              <a:off x="4247247" y="2317090"/>
              <a:ext cx="2300390" cy="5093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1275" tIns="41275" rIns="41275" bIns="41275" anchor="ctr">
              <a:spAutoFit/>
            </a:bodyPr>
            <a:lstStyle>
              <a:lvl1pPr algn="l">
                <a:defRPr sz="8000" spc="480">
                  <a:solidFill>
                    <a:srgbClr val="FFFFFF"/>
                  </a:solidFill>
                  <a:latin typeface="游ゴシック体 ボールド"/>
                  <a:ea typeface="游ゴシック体 ボールド"/>
                  <a:cs typeface="游ゴシック体 ボールド"/>
                  <a:sym typeface="游ゴシック体 ボールド"/>
                </a:defRPr>
              </a:lvl1pPr>
            </a:lstStyle>
            <a:p>
              <a:pPr defTabSz="1981101" hangingPunct="0">
                <a:lnSpc>
                  <a:spcPct val="90000"/>
                </a:lnSpc>
                <a:defRPr/>
              </a:pPr>
              <a:r>
                <a:rPr lang="ja-JP" altLang="en-US" sz="4267" b="1" kern="0" spc="391">
                  <a:solidFill>
                    <a:schemeClr val="tx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製品の特徴</a:t>
              </a:r>
              <a:endParaRPr sz="4267" b="1" kern="0" spc="39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4" name="四角形">
              <a:extLst>
                <a:ext uri="{FF2B5EF4-FFF2-40B4-BE49-F238E27FC236}">
                  <a16:creationId xmlns:a16="http://schemas.microsoft.com/office/drawing/2014/main" id="{D41DC917-4D1E-5F68-74D2-18FEC1717610}"/>
                </a:ext>
              </a:extLst>
            </p:cNvPr>
            <p:cNvSpPr/>
            <p:nvPr/>
          </p:nvSpPr>
          <p:spPr>
            <a:xfrm>
              <a:off x="3960903" y="2345281"/>
              <a:ext cx="46027" cy="375117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41275" tIns="41275" rIns="41275" bIns="41275" anchor="ctr"/>
            <a:lstStyle/>
            <a:p>
              <a:pPr algn="ctr" defTabSz="918324" hangingPunct="0"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 sz="2600" b="1" kern="0" dirty="0">
                <a:latin typeface="Yu Gothic" panose="020B0400000000000000" pitchFamily="34" charset="-128"/>
                <a:ea typeface="Yu Gothic" panose="020B0400000000000000" pitchFamily="34" charset="-128"/>
                <a:sym typeface="Graphik"/>
              </a:endParaRPr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2BE5B7BB-1D5A-1BB6-DD5C-75F6839C7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59" y="538111"/>
            <a:ext cx="3037057" cy="91058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EC4EB1D-9F4B-1C1F-FB25-76203FF69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3047"/>
            <a:ext cx="3943376" cy="1182317"/>
          </a:xfrm>
          <a:prstGeom prst="rect">
            <a:avLst/>
          </a:prstGeom>
        </p:spPr>
      </p:pic>
      <p:sp>
        <p:nvSpPr>
          <p:cNvPr id="10" name="日付プレースホルダー 9">
            <a:extLst>
              <a:ext uri="{FF2B5EF4-FFF2-40B4-BE49-F238E27FC236}">
                <a16:creationId xmlns:a16="http://schemas.microsoft.com/office/drawing/2014/main" id="{38152D0A-83D8-6F38-22F9-50FE0E556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B7D6E-47BA-D04B-89D5-24CF3EF93887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9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9D8E7F3-5FF4-3DF5-9AED-4FBB6382E279}"/>
              </a:ext>
            </a:extLst>
          </p:cNvPr>
          <p:cNvSpPr txBox="1"/>
          <p:nvPr/>
        </p:nvSpPr>
        <p:spPr>
          <a:xfrm>
            <a:off x="3655318" y="534581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US" altLang="en-US" sz="3200" b="1"/>
              <a:t>男性器に装着</a:t>
            </a:r>
            <a:endParaRPr lang="ja-US" altLang="en-US" sz="3200" b="1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B3E05A2-BC4C-925E-8FDB-2713AFDF7F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0000">
            <a:off x="1129306" y="2452599"/>
            <a:ext cx="823300" cy="258136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6933CCD-5C12-45F6-B9EE-7168BDD8E3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60" y="5201250"/>
            <a:ext cx="2349712" cy="289140"/>
          </a:xfrm>
          <a:prstGeom prst="rect">
            <a:avLst/>
          </a:prstGeom>
        </p:spPr>
      </p:pic>
      <p:sp>
        <p:nvSpPr>
          <p:cNvPr id="2" name="四角形">
            <a:extLst>
              <a:ext uri="{FF2B5EF4-FFF2-40B4-BE49-F238E27FC236}">
                <a16:creationId xmlns:a16="http://schemas.microsoft.com/office/drawing/2014/main" id="{5881D225-380B-5AEB-0642-537E671C7515}"/>
              </a:ext>
            </a:extLst>
          </p:cNvPr>
          <p:cNvSpPr/>
          <p:nvPr/>
        </p:nvSpPr>
        <p:spPr>
          <a:xfrm>
            <a:off x="0" y="-20561"/>
            <a:ext cx="12192000" cy="774932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41275" tIns="41275" rIns="41275" bIns="41275" anchor="ctr"/>
          <a:lstStyle/>
          <a:p>
            <a:pPr algn="ctr" defTabSz="918324" hangingPunct="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2600" kern="0">
              <a:solidFill>
                <a:srgbClr val="FFFFFF"/>
              </a:solidFill>
              <a:latin typeface="Graphik"/>
              <a:sym typeface="Graphik"/>
            </a:endParaRPr>
          </a:p>
        </p:txBody>
      </p:sp>
      <p:sp>
        <p:nvSpPr>
          <p:cNvPr id="3" name="会社情報">
            <a:extLst>
              <a:ext uri="{FF2B5EF4-FFF2-40B4-BE49-F238E27FC236}">
                <a16:creationId xmlns:a16="http://schemas.microsoft.com/office/drawing/2014/main" id="{322DD5BF-FAE0-8790-53A2-305058C4977B}"/>
              </a:ext>
            </a:extLst>
          </p:cNvPr>
          <p:cNvSpPr txBox="1"/>
          <p:nvPr/>
        </p:nvSpPr>
        <p:spPr>
          <a:xfrm>
            <a:off x="394250" y="122494"/>
            <a:ext cx="1724831" cy="575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275" tIns="41275" rIns="41275" bIns="41275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981052" hangingPunct="0">
              <a:defRPr/>
            </a:pPr>
            <a:r>
              <a:rPr lang="ja-JP" altLang="en-US" sz="3200" b="1" kern="0">
                <a:latin typeface="Yu Gothic" panose="020B0400000000000000" pitchFamily="34" charset="-128"/>
                <a:ea typeface="Yu Gothic" panose="020B0400000000000000" pitchFamily="34" charset="-128"/>
              </a:rPr>
              <a:t>製品概要</a:t>
            </a:r>
            <a:endParaRPr sz="3200" b="1" kern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E5BCB5C2-7762-9842-BC70-E9AE37D29E8C}"/>
              </a:ext>
            </a:extLst>
          </p:cNvPr>
          <p:cNvGrpSpPr/>
          <p:nvPr/>
        </p:nvGrpSpPr>
        <p:grpSpPr>
          <a:xfrm>
            <a:off x="3395706" y="1551756"/>
            <a:ext cx="3347639" cy="3857061"/>
            <a:chOff x="3262577" y="808377"/>
            <a:chExt cx="3209860" cy="3698317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B4104D1C-A2B4-99EA-2028-B1917095A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2577" y="808377"/>
              <a:ext cx="3209860" cy="3698317"/>
            </a:xfrm>
            <a:prstGeom prst="rect">
              <a:avLst/>
            </a:prstGeom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04A7ED22-F620-F9A8-936E-97E3925F628F}"/>
                </a:ext>
              </a:extLst>
            </p:cNvPr>
            <p:cNvSpPr/>
            <p:nvPr/>
          </p:nvSpPr>
          <p:spPr>
            <a:xfrm>
              <a:off x="4509012" y="1785824"/>
              <a:ext cx="838200" cy="1714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US" altLang="en-US"/>
            </a:p>
          </p:txBody>
        </p: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520FFA0D-9BDD-E0CB-66B0-1B5EB2F01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alphaModFix amt="6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20000">
              <a:off x="4777199" y="2381033"/>
              <a:ext cx="301826" cy="946340"/>
            </a:xfrm>
            <a:prstGeom prst="rect">
              <a:avLst/>
            </a:prstGeom>
          </p:spPr>
        </p:pic>
      </p:grpSp>
      <p:sp>
        <p:nvSpPr>
          <p:cNvPr id="11" name="右矢印 10">
            <a:extLst>
              <a:ext uri="{FF2B5EF4-FFF2-40B4-BE49-F238E27FC236}">
                <a16:creationId xmlns:a16="http://schemas.microsoft.com/office/drawing/2014/main" id="{4830568F-6529-A914-A0D3-B630FB77C3E3}"/>
              </a:ext>
            </a:extLst>
          </p:cNvPr>
          <p:cNvSpPr/>
          <p:nvPr/>
        </p:nvSpPr>
        <p:spPr>
          <a:xfrm>
            <a:off x="2559265" y="3481300"/>
            <a:ext cx="654908" cy="525987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US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AF94A5C6-953D-9CC7-996B-3E9ABAE4449F}"/>
              </a:ext>
            </a:extLst>
          </p:cNvPr>
          <p:cNvSpPr/>
          <p:nvPr/>
        </p:nvSpPr>
        <p:spPr>
          <a:xfrm>
            <a:off x="7526777" y="1504928"/>
            <a:ext cx="4148667" cy="4148667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49320CBF-E82A-5AE7-114C-37126F8F9100}"/>
              </a:ext>
            </a:extLst>
          </p:cNvPr>
          <p:cNvSpPr/>
          <p:nvPr/>
        </p:nvSpPr>
        <p:spPr>
          <a:xfrm>
            <a:off x="7526779" y="1504929"/>
            <a:ext cx="4148667" cy="4148667"/>
          </a:xfrm>
          <a:prstGeom prst="wedgeEllipseCallout">
            <a:avLst>
              <a:gd name="adj1" fmla="val -99200"/>
              <a:gd name="adj2" fmla="val 2747"/>
            </a:avLst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FF9B91C-25CC-E7FE-6F10-8A97ACB7C950}"/>
              </a:ext>
            </a:extLst>
          </p:cNvPr>
          <p:cNvSpPr txBox="1"/>
          <p:nvPr/>
        </p:nvSpPr>
        <p:spPr>
          <a:xfrm>
            <a:off x="7662119" y="5653595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/>
              <a:t>膨らんで尿を溜める</a:t>
            </a:r>
            <a:endParaRPr lang="ja-US" altLang="en-US" sz="3200" b="1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0A55C8-1419-E92A-2984-9B6A9A146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00A3-D458-C546-B11A-036E4C403C31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00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8" grpId="0" animBg="1"/>
      <p:bldP spid="19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81C27-80E1-383E-17CA-E32205ECB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">
            <a:extLst>
              <a:ext uri="{FF2B5EF4-FFF2-40B4-BE49-F238E27FC236}">
                <a16:creationId xmlns:a16="http://schemas.microsoft.com/office/drawing/2014/main" id="{AB2917D1-A63D-DEA3-2678-6E940520391C}"/>
              </a:ext>
            </a:extLst>
          </p:cNvPr>
          <p:cNvSpPr/>
          <p:nvPr/>
        </p:nvSpPr>
        <p:spPr>
          <a:xfrm>
            <a:off x="0" y="-20561"/>
            <a:ext cx="12192000" cy="774932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41275" tIns="41275" rIns="41275" bIns="41275" anchor="ctr"/>
          <a:lstStyle/>
          <a:p>
            <a:pPr algn="ctr" defTabSz="918324" hangingPunct="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2600" kern="0">
              <a:solidFill>
                <a:srgbClr val="FFFFFF"/>
              </a:solidFill>
              <a:latin typeface="Graphik"/>
              <a:sym typeface="Graphik"/>
            </a:endParaRPr>
          </a:p>
        </p:txBody>
      </p:sp>
      <p:sp>
        <p:nvSpPr>
          <p:cNvPr id="5" name="会社情報">
            <a:extLst>
              <a:ext uri="{FF2B5EF4-FFF2-40B4-BE49-F238E27FC236}">
                <a16:creationId xmlns:a16="http://schemas.microsoft.com/office/drawing/2014/main" id="{A648C260-04F7-9000-6AE3-45146365F42F}"/>
              </a:ext>
            </a:extLst>
          </p:cNvPr>
          <p:cNvSpPr txBox="1"/>
          <p:nvPr/>
        </p:nvSpPr>
        <p:spPr>
          <a:xfrm>
            <a:off x="394249" y="122494"/>
            <a:ext cx="2135200" cy="575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275" tIns="41275" rIns="41275" bIns="41275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981052" hangingPunct="0">
              <a:defRPr/>
            </a:pPr>
            <a:r>
              <a:rPr lang="ja-JP" altLang="en-US" sz="3200" b="1" kern="0">
                <a:latin typeface="Yu Gothic" panose="020B0400000000000000" pitchFamily="34" charset="-128"/>
                <a:ea typeface="Yu Gothic" panose="020B0400000000000000" pitchFamily="34" charset="-128"/>
              </a:rPr>
              <a:t>特徴（１）</a:t>
            </a:r>
            <a:endParaRPr sz="3200" b="1" kern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965F8FE1-BDCA-DB67-B694-3ADD5ACE701C}"/>
              </a:ext>
            </a:extLst>
          </p:cNvPr>
          <p:cNvSpPr/>
          <p:nvPr/>
        </p:nvSpPr>
        <p:spPr>
          <a:xfrm>
            <a:off x="7526777" y="1504928"/>
            <a:ext cx="4148667" cy="4148667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3F5E0CE-5690-A766-CEE6-A093023BAE34}"/>
              </a:ext>
            </a:extLst>
          </p:cNvPr>
          <p:cNvSpPr txBox="1"/>
          <p:nvPr/>
        </p:nvSpPr>
        <p:spPr>
          <a:xfrm>
            <a:off x="7662119" y="5653595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/>
              <a:t>膨らんで尿を溜める</a:t>
            </a:r>
            <a:endParaRPr lang="ja-US" altLang="en-US" sz="3200" b="1" dirty="0"/>
          </a:p>
        </p:txBody>
      </p:sp>
      <p:sp>
        <p:nvSpPr>
          <p:cNvPr id="14" name="会社情報">
            <a:extLst>
              <a:ext uri="{FF2B5EF4-FFF2-40B4-BE49-F238E27FC236}">
                <a16:creationId xmlns:a16="http://schemas.microsoft.com/office/drawing/2014/main" id="{D2BB60F7-279C-E490-8AE5-84EBC14FB45A}"/>
              </a:ext>
            </a:extLst>
          </p:cNvPr>
          <p:cNvSpPr txBox="1"/>
          <p:nvPr/>
        </p:nvSpPr>
        <p:spPr>
          <a:xfrm>
            <a:off x="1313741" y="2566616"/>
            <a:ext cx="4397038" cy="172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275" tIns="41275" rIns="41275" bIns="41275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981052" hangingPunct="0">
              <a:lnSpc>
                <a:spcPct val="150000"/>
              </a:lnSpc>
              <a:defRPr/>
            </a:pPr>
            <a:r>
              <a:rPr lang="ja-JP" altLang="en-US" sz="3733" b="1" kern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周囲に臭わず</a:t>
            </a:r>
            <a:endParaRPr lang="en-US" altLang="ja-JP" sz="3733" b="1" kern="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defTabSz="1981052" hangingPunct="0">
              <a:lnSpc>
                <a:spcPct val="150000"/>
              </a:lnSpc>
              <a:defRPr/>
            </a:pPr>
            <a:r>
              <a:rPr lang="ja-JP" altLang="en-US" sz="3733" b="1" kern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皮膚や衣類を汚さず</a:t>
            </a:r>
            <a:endParaRPr sz="3733" b="1" kern="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5" name="会社情報">
            <a:extLst>
              <a:ext uri="{FF2B5EF4-FFF2-40B4-BE49-F238E27FC236}">
                <a16:creationId xmlns:a16="http://schemas.microsoft.com/office/drawing/2014/main" id="{16F83A85-A5A0-D226-74B8-A1776B702709}"/>
              </a:ext>
            </a:extLst>
          </p:cNvPr>
          <p:cNvSpPr txBox="1"/>
          <p:nvPr/>
        </p:nvSpPr>
        <p:spPr>
          <a:xfrm>
            <a:off x="597450" y="2997471"/>
            <a:ext cx="562655" cy="863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275" tIns="41275" rIns="41275" bIns="41275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981052" hangingPunct="0">
              <a:lnSpc>
                <a:spcPct val="150000"/>
              </a:lnSpc>
              <a:defRPr/>
            </a:pPr>
            <a:r>
              <a:rPr lang="en-US" altLang="ja-JP" sz="3733" b="1" kern="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①</a:t>
            </a:r>
            <a:endParaRPr sz="3733" b="1" kern="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AD91EEF-BE28-0A41-76C5-83F437F5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DB0E-9203-1B4E-A0F9-F9A163AA9DFA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05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CC1D9-20AC-1B33-E0E8-DB5AFC7E1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">
            <a:extLst>
              <a:ext uri="{FF2B5EF4-FFF2-40B4-BE49-F238E27FC236}">
                <a16:creationId xmlns:a16="http://schemas.microsoft.com/office/drawing/2014/main" id="{B109DE2A-1E54-B055-6A34-67AA27263288}"/>
              </a:ext>
            </a:extLst>
          </p:cNvPr>
          <p:cNvSpPr/>
          <p:nvPr/>
        </p:nvSpPr>
        <p:spPr>
          <a:xfrm>
            <a:off x="0" y="-20561"/>
            <a:ext cx="12192000" cy="774932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41275" tIns="41275" rIns="41275" bIns="41275" anchor="ctr"/>
          <a:lstStyle/>
          <a:p>
            <a:pPr algn="ctr" defTabSz="918324" hangingPunct="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2600" kern="0">
              <a:solidFill>
                <a:srgbClr val="FFFFFF"/>
              </a:solidFill>
              <a:latin typeface="Graphik"/>
              <a:sym typeface="Graphik"/>
            </a:endParaRPr>
          </a:p>
        </p:txBody>
      </p:sp>
      <p:sp>
        <p:nvSpPr>
          <p:cNvPr id="5" name="会社情報">
            <a:extLst>
              <a:ext uri="{FF2B5EF4-FFF2-40B4-BE49-F238E27FC236}">
                <a16:creationId xmlns:a16="http://schemas.microsoft.com/office/drawing/2014/main" id="{93863635-8DC0-F105-A2A6-8D1DFAFD76CC}"/>
              </a:ext>
            </a:extLst>
          </p:cNvPr>
          <p:cNvSpPr txBox="1"/>
          <p:nvPr/>
        </p:nvSpPr>
        <p:spPr>
          <a:xfrm>
            <a:off x="394249" y="122494"/>
            <a:ext cx="2135200" cy="575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275" tIns="41275" rIns="41275" bIns="41275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981052" hangingPunct="0">
              <a:defRPr/>
            </a:pPr>
            <a:r>
              <a:rPr lang="ja-JP" altLang="en-US" sz="3200" b="1" kern="0">
                <a:latin typeface="Yu Gothic" panose="020B0400000000000000" pitchFamily="34" charset="-128"/>
                <a:ea typeface="Yu Gothic" panose="020B0400000000000000" pitchFamily="34" charset="-128"/>
              </a:rPr>
              <a:t>特徴（２）</a:t>
            </a:r>
            <a:endParaRPr sz="3200" b="1" kern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4" name="会社情報">
            <a:extLst>
              <a:ext uri="{FF2B5EF4-FFF2-40B4-BE49-F238E27FC236}">
                <a16:creationId xmlns:a16="http://schemas.microsoft.com/office/drawing/2014/main" id="{58D2A7BD-B63E-16CB-303D-FD0F1425C023}"/>
              </a:ext>
            </a:extLst>
          </p:cNvPr>
          <p:cNvSpPr txBox="1"/>
          <p:nvPr/>
        </p:nvSpPr>
        <p:spPr>
          <a:xfrm>
            <a:off x="394250" y="2716877"/>
            <a:ext cx="5012591" cy="172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275" tIns="41275" rIns="41275" bIns="41275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981052" hangingPunct="0">
              <a:lnSpc>
                <a:spcPct val="150000"/>
              </a:lnSpc>
              <a:defRPr/>
            </a:pPr>
            <a:r>
              <a:rPr lang="en-US" altLang="ja-JP" sz="3733" b="1" kern="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② </a:t>
            </a:r>
            <a:r>
              <a:rPr lang="ja-JP" altLang="en-US" sz="3733" b="1" kern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自分のタイミングで</a:t>
            </a:r>
            <a:endParaRPr lang="en-US" altLang="ja-JP" sz="3733" b="1" kern="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defTabSz="1981052" hangingPunct="0">
              <a:lnSpc>
                <a:spcPct val="150000"/>
              </a:lnSpc>
              <a:defRPr/>
            </a:pPr>
            <a:r>
              <a:rPr lang="ja-JP" altLang="en-US" sz="3733" b="1" kern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溜まった尿を処分</a:t>
            </a:r>
            <a:endParaRPr sz="3733" b="1" kern="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3C349EC-667E-107A-EB55-84BC3465DD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5737" y="1490133"/>
            <a:ext cx="6092015" cy="4707467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DC591C6-97C2-C227-5802-0E97FF3D410E}"/>
              </a:ext>
            </a:extLst>
          </p:cNvPr>
          <p:cNvGrpSpPr/>
          <p:nvPr/>
        </p:nvGrpSpPr>
        <p:grpSpPr>
          <a:xfrm>
            <a:off x="1963792" y="3429000"/>
            <a:ext cx="7351693" cy="3284896"/>
            <a:chOff x="1472843" y="2571750"/>
            <a:chExt cx="5513770" cy="2463672"/>
          </a:xfrm>
        </p:grpSpPr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DA83C0CA-0AB5-6D81-66C7-C27A6ECD4D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0" y="2571750"/>
              <a:ext cx="3668207" cy="2076450"/>
            </a:xfrm>
            <a:prstGeom prst="straightConnector1">
              <a:avLst/>
            </a:prstGeom>
            <a:ln w="31750"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3DE301B8-1F2F-6B89-0A8C-D3A400712E5E}"/>
                </a:ext>
              </a:extLst>
            </p:cNvPr>
            <p:cNvSpPr txBox="1"/>
            <p:nvPr/>
          </p:nvSpPr>
          <p:spPr>
            <a:xfrm>
              <a:off x="1472843" y="4689173"/>
              <a:ext cx="5513770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※ </a:t>
              </a:r>
              <a:r>
                <a:rPr lang="ja-JP" altLang="en-US" sz="2400"/>
                <a:t>コック（ふた）を横にスライドすると排出できる</a:t>
              </a:r>
            </a:p>
          </p:txBody>
        </p:sp>
      </p:grp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0FCCFDA-90BF-2674-6E55-919C5E59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0CF5-2A21-B747-B646-3984E2F2B6AF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1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E431C-9C3C-B02A-9DF1-8B782401C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FB21829-1146-F5E1-C1D3-104DF246DF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6144" y="1190315"/>
            <a:ext cx="4800000" cy="4650179"/>
          </a:xfrm>
          <a:prstGeom prst="rect">
            <a:avLst/>
          </a:prstGeom>
        </p:spPr>
      </p:pic>
      <p:sp>
        <p:nvSpPr>
          <p:cNvPr id="7" name="会社情報">
            <a:extLst>
              <a:ext uri="{FF2B5EF4-FFF2-40B4-BE49-F238E27FC236}">
                <a16:creationId xmlns:a16="http://schemas.microsoft.com/office/drawing/2014/main" id="{4FEBC518-9314-F661-4A11-3BD3EC6ADE77}"/>
              </a:ext>
            </a:extLst>
          </p:cNvPr>
          <p:cNvSpPr txBox="1"/>
          <p:nvPr/>
        </p:nvSpPr>
        <p:spPr>
          <a:xfrm>
            <a:off x="716145" y="255507"/>
            <a:ext cx="4876335" cy="863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275" tIns="41275" rIns="41275" bIns="41275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981052" hangingPunct="0">
              <a:lnSpc>
                <a:spcPct val="150000"/>
              </a:lnSpc>
              <a:defRPr/>
            </a:pPr>
            <a:r>
              <a:rPr lang="ja-JP" altLang="en-US" sz="3733" b="1" kern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セルフケア・ユーザー</a:t>
            </a:r>
            <a:endParaRPr sz="3733" b="1" kern="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9" name="会社情報">
            <a:extLst>
              <a:ext uri="{FF2B5EF4-FFF2-40B4-BE49-F238E27FC236}">
                <a16:creationId xmlns:a16="http://schemas.microsoft.com/office/drawing/2014/main" id="{F72E7987-76EA-1438-61DF-3D6780A95221}"/>
              </a:ext>
            </a:extLst>
          </p:cNvPr>
          <p:cNvSpPr txBox="1"/>
          <p:nvPr/>
        </p:nvSpPr>
        <p:spPr>
          <a:xfrm>
            <a:off x="407070" y="5718608"/>
            <a:ext cx="5418150" cy="7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275" tIns="41275" rIns="41275" bIns="41275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981052" hangingPunct="0">
              <a:lnSpc>
                <a:spcPct val="150000"/>
              </a:lnSpc>
              <a:defRPr/>
            </a:pPr>
            <a:r>
              <a:rPr lang="ja-JP" altLang="en-US" sz="3200" b="1" kern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普通のトイレ／普通の姿勢で</a:t>
            </a:r>
            <a:endParaRPr sz="3200" b="1" kern="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DC879E9-2CBC-6A61-D006-AA9E648A7B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631" y="1129239"/>
            <a:ext cx="3824780" cy="5097647"/>
          </a:xfrm>
          <a:prstGeom prst="rect">
            <a:avLst/>
          </a:prstGeom>
        </p:spPr>
      </p:pic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D075B7BF-DDB7-A88F-2D1E-A7076323D4D6}"/>
              </a:ext>
            </a:extLst>
          </p:cNvPr>
          <p:cNvCxnSpPr>
            <a:cxnSpLocks/>
          </p:cNvCxnSpPr>
          <p:nvPr/>
        </p:nvCxnSpPr>
        <p:spPr>
          <a:xfrm flipV="1">
            <a:off x="8660306" y="4671217"/>
            <a:ext cx="913749" cy="703807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075BF0F-89E1-9592-51DD-284EF61955E9}"/>
              </a:ext>
            </a:extLst>
          </p:cNvPr>
          <p:cNvSpPr txBox="1"/>
          <p:nvPr/>
        </p:nvSpPr>
        <p:spPr>
          <a:xfrm>
            <a:off x="7619209" y="5396820"/>
            <a:ext cx="220724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US" sz="3733" b="1" dirty="0">
                <a:solidFill>
                  <a:schemeClr val="bg1"/>
                </a:solidFill>
                <a:latin typeface="Assistant" panose="020F0502020204030204" pitchFamily="34" charset="0"/>
              </a:rPr>
              <a:t>※</a:t>
            </a:r>
            <a:r>
              <a:rPr lang="ja-US" altLang="en-US" sz="3733" b="1" dirty="0">
                <a:solidFill>
                  <a:schemeClr val="bg1"/>
                </a:solidFill>
                <a:latin typeface="Assistant" panose="020F0502020204030204" pitchFamily="34" charset="0"/>
              </a:rPr>
              <a:t>尿瓶</a:t>
            </a:r>
            <a:endParaRPr lang="ja-JP" altLang="en-US" sz="3733">
              <a:solidFill>
                <a:schemeClr val="bg1"/>
              </a:solidFill>
              <a:latin typeface="Assistant" panose="020F0502020204030204" pitchFamily="34" charset="0"/>
            </a:endParaRPr>
          </a:p>
        </p:txBody>
      </p:sp>
      <p:sp>
        <p:nvSpPr>
          <p:cNvPr id="16" name="会社情報">
            <a:extLst>
              <a:ext uri="{FF2B5EF4-FFF2-40B4-BE49-F238E27FC236}">
                <a16:creationId xmlns:a16="http://schemas.microsoft.com/office/drawing/2014/main" id="{4B9B6B64-C24D-CE8C-EC21-C5ECA98260AC}"/>
              </a:ext>
            </a:extLst>
          </p:cNvPr>
          <p:cNvSpPr txBox="1"/>
          <p:nvPr/>
        </p:nvSpPr>
        <p:spPr>
          <a:xfrm>
            <a:off x="8722833" y="255507"/>
            <a:ext cx="1041952" cy="863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275" tIns="41275" rIns="41275" bIns="41275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981052" hangingPunct="0">
              <a:lnSpc>
                <a:spcPct val="150000"/>
              </a:lnSpc>
              <a:defRPr/>
            </a:pPr>
            <a:r>
              <a:rPr lang="ja-JP" altLang="en-US" sz="3733" b="1" kern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介護</a:t>
            </a:r>
            <a:endParaRPr sz="3733" b="1" kern="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5F5F89E-CF96-EA62-C749-48028DC20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24DC-6488-5549-B548-B3F7B4B01ABB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321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64FD8-181B-D1A7-C08E-916F533CA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">
            <a:extLst>
              <a:ext uri="{FF2B5EF4-FFF2-40B4-BE49-F238E27FC236}">
                <a16:creationId xmlns:a16="http://schemas.microsoft.com/office/drawing/2014/main" id="{B502A9B7-FD15-94CF-9ED1-87F4E056D2EB}"/>
              </a:ext>
            </a:extLst>
          </p:cNvPr>
          <p:cNvSpPr/>
          <p:nvPr/>
        </p:nvSpPr>
        <p:spPr>
          <a:xfrm>
            <a:off x="0" y="-20561"/>
            <a:ext cx="12192000" cy="774932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41275" tIns="41275" rIns="41275" bIns="41275" anchor="ctr"/>
          <a:lstStyle/>
          <a:p>
            <a:pPr algn="ctr" defTabSz="918324" hangingPunct="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2600" kern="0">
              <a:solidFill>
                <a:srgbClr val="FFFFFF"/>
              </a:solidFill>
              <a:latin typeface="Graphik"/>
              <a:sym typeface="Graphik"/>
            </a:endParaRPr>
          </a:p>
        </p:txBody>
      </p:sp>
      <p:sp>
        <p:nvSpPr>
          <p:cNvPr id="5" name="会社情報">
            <a:extLst>
              <a:ext uri="{FF2B5EF4-FFF2-40B4-BE49-F238E27FC236}">
                <a16:creationId xmlns:a16="http://schemas.microsoft.com/office/drawing/2014/main" id="{87816D21-67F6-1175-0E9D-D0C4D66DD83B}"/>
              </a:ext>
            </a:extLst>
          </p:cNvPr>
          <p:cNvSpPr txBox="1"/>
          <p:nvPr/>
        </p:nvSpPr>
        <p:spPr>
          <a:xfrm>
            <a:off x="360383" y="122494"/>
            <a:ext cx="2955937" cy="575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275" tIns="41275" rIns="41275" bIns="41275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981052" hangingPunct="0">
              <a:defRPr/>
            </a:pPr>
            <a:r>
              <a:rPr lang="ja-JP" altLang="en-US" sz="3200" b="1" kern="0">
                <a:latin typeface="Yu Gothic" panose="020B0400000000000000" pitchFamily="34" charset="-128"/>
                <a:ea typeface="Yu Gothic" panose="020B0400000000000000" pitchFamily="34" charset="-128"/>
              </a:rPr>
              <a:t>特徴（３−１）</a:t>
            </a:r>
            <a:endParaRPr sz="3200" b="1" kern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7" name="下矢印 16">
            <a:extLst>
              <a:ext uri="{FF2B5EF4-FFF2-40B4-BE49-F238E27FC236}">
                <a16:creationId xmlns:a16="http://schemas.microsoft.com/office/drawing/2014/main" id="{4D72F349-2B45-857D-CE6F-390AC9B54931}"/>
              </a:ext>
            </a:extLst>
          </p:cNvPr>
          <p:cNvSpPr/>
          <p:nvPr/>
        </p:nvSpPr>
        <p:spPr>
          <a:xfrm>
            <a:off x="5486239" y="3720971"/>
            <a:ext cx="1087852" cy="697627"/>
          </a:xfrm>
          <a:prstGeom prst="down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8F23F1E-F54C-47A4-218F-F22D2048A157}"/>
              </a:ext>
            </a:extLst>
          </p:cNvPr>
          <p:cNvSpPr txBox="1"/>
          <p:nvPr/>
        </p:nvSpPr>
        <p:spPr>
          <a:xfrm>
            <a:off x="1904813" y="4659933"/>
            <a:ext cx="82507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200" b="1" i="1"/>
              <a:t>ほとんどの人は装着している感すらない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5CBDCED-3CA6-0A6F-EE92-5C79C9298BCF}"/>
              </a:ext>
            </a:extLst>
          </p:cNvPr>
          <p:cNvSpPr txBox="1"/>
          <p:nvPr/>
        </p:nvSpPr>
        <p:spPr>
          <a:xfrm>
            <a:off x="2201334" y="1693333"/>
            <a:ext cx="6800260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>
              <a:buFont typeface="Wingdings" pitchFamily="2" charset="2"/>
              <a:buChar char="l"/>
            </a:pPr>
            <a:r>
              <a:rPr lang="ja-JP" altLang="en-US" sz="3733" b="1"/>
              <a:t>身体よりも圧倒的に柔らかい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E1BB8A4-22F6-C4EE-45B7-348E4BBD5175}"/>
              </a:ext>
            </a:extLst>
          </p:cNvPr>
          <p:cNvSpPr txBox="1"/>
          <p:nvPr/>
        </p:nvSpPr>
        <p:spPr>
          <a:xfrm>
            <a:off x="2201334" y="2730587"/>
            <a:ext cx="727955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>
              <a:buFont typeface="Wingdings" pitchFamily="2" charset="2"/>
              <a:buChar char="l"/>
            </a:pPr>
            <a:r>
              <a:rPr lang="ja-JP" altLang="en-US" sz="3733" b="1"/>
              <a:t>皮膚よりも圧倒的によく伸びる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F0CCF75-3927-7BA8-C955-EE155D4D7941}"/>
              </a:ext>
            </a:extLst>
          </p:cNvPr>
          <p:cNvSpPr txBox="1"/>
          <p:nvPr/>
        </p:nvSpPr>
        <p:spPr>
          <a:xfrm>
            <a:off x="4956844" y="1344520"/>
            <a:ext cx="1622560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733" b="1"/>
              <a:t>・・・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2F5FCF2-7776-FDCA-6EF4-08577113B572}"/>
              </a:ext>
            </a:extLst>
          </p:cNvPr>
          <p:cNvSpPr txBox="1"/>
          <p:nvPr/>
        </p:nvSpPr>
        <p:spPr>
          <a:xfrm>
            <a:off x="5007644" y="2394387"/>
            <a:ext cx="1622560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733" b="1"/>
              <a:t>・・・</a:t>
            </a:r>
          </a:p>
        </p:txBody>
      </p:sp>
      <p:sp>
        <p:nvSpPr>
          <p:cNvPr id="13" name="会社情報">
            <a:extLst>
              <a:ext uri="{FF2B5EF4-FFF2-40B4-BE49-F238E27FC236}">
                <a16:creationId xmlns:a16="http://schemas.microsoft.com/office/drawing/2014/main" id="{560687FE-FCBA-08D8-C09F-4DE3C1034682}"/>
              </a:ext>
            </a:extLst>
          </p:cNvPr>
          <p:cNvSpPr txBox="1"/>
          <p:nvPr/>
        </p:nvSpPr>
        <p:spPr>
          <a:xfrm>
            <a:off x="2089985" y="5868458"/>
            <a:ext cx="7888378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275" tIns="41275" rIns="41275" bIns="41275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981052" hangingPunct="0">
              <a:defRPr/>
            </a:pPr>
            <a:r>
              <a:rPr lang="en-US" altLang="ja-JP" sz="3733" b="1" kern="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③ </a:t>
            </a:r>
            <a:r>
              <a:rPr lang="ja-JP" altLang="en-US" sz="3733" b="1" kern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まるで身体の一部のような装着感</a:t>
            </a:r>
            <a:endParaRPr sz="3733" b="1" kern="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688C8B0-1F6C-FC6F-F618-6DCDDC2840ED}"/>
              </a:ext>
            </a:extLst>
          </p:cNvPr>
          <p:cNvSpPr/>
          <p:nvPr/>
        </p:nvSpPr>
        <p:spPr>
          <a:xfrm>
            <a:off x="1461848" y="1344520"/>
            <a:ext cx="9358552" cy="419268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ED019DA-3F83-CB9C-A729-FD82F1F45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22EC-337D-064C-9374-FB2C0EC146C1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3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6B049-DA2A-2BC7-40F7-A5A49F6BF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">
            <a:extLst>
              <a:ext uri="{FF2B5EF4-FFF2-40B4-BE49-F238E27FC236}">
                <a16:creationId xmlns:a16="http://schemas.microsoft.com/office/drawing/2014/main" id="{7520B028-9C51-524B-C004-AB05FE5E9078}"/>
              </a:ext>
            </a:extLst>
          </p:cNvPr>
          <p:cNvSpPr/>
          <p:nvPr/>
        </p:nvSpPr>
        <p:spPr>
          <a:xfrm>
            <a:off x="0" y="-20561"/>
            <a:ext cx="12192000" cy="774932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41275" tIns="41275" rIns="41275" bIns="41275" anchor="ctr"/>
          <a:lstStyle/>
          <a:p>
            <a:pPr algn="ctr" defTabSz="918324" hangingPunct="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2600" kern="0">
              <a:solidFill>
                <a:srgbClr val="FFFFFF"/>
              </a:solidFill>
              <a:latin typeface="Graphik"/>
              <a:sym typeface="Graphik"/>
            </a:endParaRPr>
          </a:p>
        </p:txBody>
      </p:sp>
      <p:sp>
        <p:nvSpPr>
          <p:cNvPr id="5" name="会社情報">
            <a:extLst>
              <a:ext uri="{FF2B5EF4-FFF2-40B4-BE49-F238E27FC236}">
                <a16:creationId xmlns:a16="http://schemas.microsoft.com/office/drawing/2014/main" id="{55EEF4E3-7E93-3C3F-EE54-6DA86732CE0B}"/>
              </a:ext>
            </a:extLst>
          </p:cNvPr>
          <p:cNvSpPr txBox="1"/>
          <p:nvPr/>
        </p:nvSpPr>
        <p:spPr>
          <a:xfrm>
            <a:off x="360383" y="122494"/>
            <a:ext cx="2955937" cy="575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275" tIns="41275" rIns="41275" bIns="41275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981052" hangingPunct="0">
              <a:defRPr/>
            </a:pPr>
            <a:r>
              <a:rPr lang="ja-JP" altLang="en-US" sz="3200" b="1" kern="0">
                <a:latin typeface="Yu Gothic" panose="020B0400000000000000" pitchFamily="34" charset="-128"/>
                <a:ea typeface="Yu Gothic" panose="020B0400000000000000" pitchFamily="34" charset="-128"/>
              </a:rPr>
              <a:t>特徴（３−２）</a:t>
            </a:r>
            <a:endParaRPr sz="3200" b="1" kern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720C90C-C675-16CE-DE4B-FCA9E2B7EC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84" y="1608667"/>
            <a:ext cx="3296249" cy="448733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98F1A3-7FB7-A4B2-5092-9FE2DFE5B5AD}"/>
              </a:ext>
            </a:extLst>
          </p:cNvPr>
          <p:cNvSpPr txBox="1"/>
          <p:nvPr/>
        </p:nvSpPr>
        <p:spPr>
          <a:xfrm>
            <a:off x="4372799" y="1627569"/>
            <a:ext cx="6208751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733" b="1"/>
              <a:t>本体に収尿</a:t>
            </a:r>
            <a:r>
              <a:rPr lang="en-US" altLang="ja-JP" sz="3733" b="1" dirty="0"/>
              <a:t> </a:t>
            </a:r>
            <a:r>
              <a:rPr lang="ja-JP" altLang="en-US" sz="3733" b="1"/>
              <a:t>→ チューブ不要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E94A7BC-580A-CE9F-EEBC-F66291154C9B}"/>
              </a:ext>
            </a:extLst>
          </p:cNvPr>
          <p:cNvGrpSpPr/>
          <p:nvPr/>
        </p:nvGrpSpPr>
        <p:grpSpPr>
          <a:xfrm rot="10800000">
            <a:off x="6590285" y="5035647"/>
            <a:ext cx="417699" cy="912719"/>
            <a:chOff x="469807" y="2865905"/>
            <a:chExt cx="961343" cy="2483671"/>
          </a:xfrm>
        </p:grpSpPr>
        <p:sp>
          <p:nvSpPr>
            <p:cNvPr id="7" name="円柱 6">
              <a:extLst>
                <a:ext uri="{FF2B5EF4-FFF2-40B4-BE49-F238E27FC236}">
                  <a16:creationId xmlns:a16="http://schemas.microsoft.com/office/drawing/2014/main" id="{98B214A5-1ABE-2FA6-6B3D-A6A738FF9256}"/>
                </a:ext>
              </a:extLst>
            </p:cNvPr>
            <p:cNvSpPr/>
            <p:nvPr/>
          </p:nvSpPr>
          <p:spPr>
            <a:xfrm>
              <a:off x="570565" y="3910478"/>
              <a:ext cx="782731" cy="1412951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US" altLang="en-US"/>
            </a:p>
          </p:txBody>
        </p:sp>
        <p:sp>
          <p:nvSpPr>
            <p:cNvPr id="9" name="円/楕円 8">
              <a:extLst>
                <a:ext uri="{FF2B5EF4-FFF2-40B4-BE49-F238E27FC236}">
                  <a16:creationId xmlns:a16="http://schemas.microsoft.com/office/drawing/2014/main" id="{ABF42E8E-CBBF-A4DB-BE75-765252B92DB5}"/>
                </a:ext>
              </a:extLst>
            </p:cNvPr>
            <p:cNvSpPr/>
            <p:nvPr/>
          </p:nvSpPr>
          <p:spPr>
            <a:xfrm>
              <a:off x="649195" y="3846980"/>
              <a:ext cx="622300" cy="1428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US" altLang="en-US"/>
            </a:p>
          </p:txBody>
        </p:sp>
        <p:sp>
          <p:nvSpPr>
            <p:cNvPr id="10" name="円/楕円 9">
              <a:extLst>
                <a:ext uri="{FF2B5EF4-FFF2-40B4-BE49-F238E27FC236}">
                  <a16:creationId xmlns:a16="http://schemas.microsoft.com/office/drawing/2014/main" id="{FBC7FC75-031A-A35A-E0F8-3F6E6DB44998}"/>
                </a:ext>
              </a:extLst>
            </p:cNvPr>
            <p:cNvSpPr/>
            <p:nvPr/>
          </p:nvSpPr>
          <p:spPr>
            <a:xfrm>
              <a:off x="693645" y="3729505"/>
              <a:ext cx="530224" cy="1714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US" altLang="en-US"/>
            </a:p>
          </p:txBody>
        </p:sp>
        <p:sp>
          <p:nvSpPr>
            <p:cNvPr id="11" name="円/楕円 10">
              <a:extLst>
                <a:ext uri="{FF2B5EF4-FFF2-40B4-BE49-F238E27FC236}">
                  <a16:creationId xmlns:a16="http://schemas.microsoft.com/office/drawing/2014/main" id="{9CE10B14-CB33-82D6-B26A-AA7E5DEA3C58}"/>
                </a:ext>
              </a:extLst>
            </p:cNvPr>
            <p:cNvSpPr/>
            <p:nvPr/>
          </p:nvSpPr>
          <p:spPr>
            <a:xfrm>
              <a:off x="731745" y="3621554"/>
              <a:ext cx="447674" cy="1714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US" altLang="en-US"/>
            </a:p>
          </p:txBody>
        </p:sp>
        <p:sp>
          <p:nvSpPr>
            <p:cNvPr id="13" name="円/楕円 12">
              <a:extLst>
                <a:ext uri="{FF2B5EF4-FFF2-40B4-BE49-F238E27FC236}">
                  <a16:creationId xmlns:a16="http://schemas.microsoft.com/office/drawing/2014/main" id="{EB2166E1-008E-E1B5-2634-F0E15C82F9EA}"/>
                </a:ext>
              </a:extLst>
            </p:cNvPr>
            <p:cNvSpPr/>
            <p:nvPr/>
          </p:nvSpPr>
          <p:spPr>
            <a:xfrm>
              <a:off x="769845" y="3521541"/>
              <a:ext cx="374649" cy="1714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US" altLang="en-US"/>
            </a:p>
          </p:txBody>
        </p:sp>
        <p:sp>
          <p:nvSpPr>
            <p:cNvPr id="14" name="円柱 13">
              <a:extLst>
                <a:ext uri="{FF2B5EF4-FFF2-40B4-BE49-F238E27FC236}">
                  <a16:creationId xmlns:a16="http://schemas.microsoft.com/office/drawing/2014/main" id="{02262CB2-A33F-930C-00E5-548513AC0534}"/>
                </a:ext>
              </a:extLst>
            </p:cNvPr>
            <p:cNvSpPr/>
            <p:nvPr/>
          </p:nvSpPr>
          <p:spPr>
            <a:xfrm>
              <a:off x="852394" y="2865905"/>
              <a:ext cx="206375" cy="701675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US" altLang="en-US"/>
            </a:p>
          </p:txBody>
        </p:sp>
        <p:sp>
          <p:nvSpPr>
            <p:cNvPr id="15" name="円/楕円 14">
              <a:extLst>
                <a:ext uri="{FF2B5EF4-FFF2-40B4-BE49-F238E27FC236}">
                  <a16:creationId xmlns:a16="http://schemas.microsoft.com/office/drawing/2014/main" id="{79E2653E-ED56-088F-D9E6-4BB6FA410145}"/>
                </a:ext>
              </a:extLst>
            </p:cNvPr>
            <p:cNvSpPr/>
            <p:nvPr/>
          </p:nvSpPr>
          <p:spPr>
            <a:xfrm>
              <a:off x="557118" y="3912087"/>
              <a:ext cx="809625" cy="2126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US" altLang="en-US"/>
            </a:p>
          </p:txBody>
        </p:sp>
        <p:sp>
          <p:nvSpPr>
            <p:cNvPr id="17" name="円/楕円 16">
              <a:extLst>
                <a:ext uri="{FF2B5EF4-FFF2-40B4-BE49-F238E27FC236}">
                  <a16:creationId xmlns:a16="http://schemas.microsoft.com/office/drawing/2014/main" id="{624AF99C-23C9-73DB-5B63-72D99289DE7D}"/>
                </a:ext>
              </a:extLst>
            </p:cNvPr>
            <p:cNvSpPr/>
            <p:nvPr/>
          </p:nvSpPr>
          <p:spPr>
            <a:xfrm>
              <a:off x="469807" y="5136892"/>
              <a:ext cx="961343" cy="2126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US" altLang="en-US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46523E54-FF1B-C412-6267-9A6B11865D83}"/>
              </a:ext>
            </a:extLst>
          </p:cNvPr>
          <p:cNvGrpSpPr/>
          <p:nvPr/>
        </p:nvGrpSpPr>
        <p:grpSpPr>
          <a:xfrm>
            <a:off x="8275451" y="4565348"/>
            <a:ext cx="1036031" cy="1663089"/>
            <a:chOff x="4930666" y="2567317"/>
            <a:chExt cx="1036030" cy="1663089"/>
          </a:xfrm>
        </p:grpSpPr>
        <p:sp>
          <p:nvSpPr>
            <p:cNvPr id="19" name="台形 18">
              <a:extLst>
                <a:ext uri="{FF2B5EF4-FFF2-40B4-BE49-F238E27FC236}">
                  <a16:creationId xmlns:a16="http://schemas.microsoft.com/office/drawing/2014/main" id="{DC46246C-3D66-F2F5-BE83-EC6E92EE6536}"/>
                </a:ext>
              </a:extLst>
            </p:cNvPr>
            <p:cNvSpPr/>
            <p:nvPr/>
          </p:nvSpPr>
          <p:spPr>
            <a:xfrm rot="10800000">
              <a:off x="4930666" y="3030772"/>
              <a:ext cx="638504" cy="863310"/>
            </a:xfrm>
            <a:prstGeom prst="trapezoid">
              <a:avLst>
                <a:gd name="adj" fmla="val 8333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US" altLang="en-US"/>
            </a:p>
          </p:txBody>
        </p:sp>
        <p:sp>
          <p:nvSpPr>
            <p:cNvPr id="23" name="円弧 22">
              <a:extLst>
                <a:ext uri="{FF2B5EF4-FFF2-40B4-BE49-F238E27FC236}">
                  <a16:creationId xmlns:a16="http://schemas.microsoft.com/office/drawing/2014/main" id="{68E8BF58-3B42-7E5E-6C88-707CD72B0467}"/>
                </a:ext>
              </a:extLst>
            </p:cNvPr>
            <p:cNvSpPr/>
            <p:nvPr/>
          </p:nvSpPr>
          <p:spPr>
            <a:xfrm rot="10800000">
              <a:off x="4977962" y="3702779"/>
              <a:ext cx="547850" cy="295603"/>
            </a:xfrm>
            <a:prstGeom prst="arc">
              <a:avLst>
                <a:gd name="adj1" fmla="val 10861755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US" altLang="en-US"/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E0BB9A93-F02B-F45B-383A-FE1F65DC65FD}"/>
                </a:ext>
              </a:extLst>
            </p:cNvPr>
            <p:cNvSpPr/>
            <p:nvPr/>
          </p:nvSpPr>
          <p:spPr>
            <a:xfrm>
              <a:off x="5218386" y="2857500"/>
              <a:ext cx="82769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US" altLang="en-US"/>
            </a:p>
          </p:txBody>
        </p:sp>
        <p:sp>
          <p:nvSpPr>
            <p:cNvPr id="25" name="円弧 24">
              <a:extLst>
                <a:ext uri="{FF2B5EF4-FFF2-40B4-BE49-F238E27FC236}">
                  <a16:creationId xmlns:a16="http://schemas.microsoft.com/office/drawing/2014/main" id="{89247447-DE30-331A-A2F3-C485059E8F74}"/>
                </a:ext>
              </a:extLst>
            </p:cNvPr>
            <p:cNvSpPr/>
            <p:nvPr/>
          </p:nvSpPr>
          <p:spPr>
            <a:xfrm>
              <a:off x="4938548" y="2896914"/>
              <a:ext cx="638504" cy="295603"/>
            </a:xfrm>
            <a:prstGeom prst="arc">
              <a:avLst>
                <a:gd name="adj1" fmla="val 10861755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US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12AF59C2-07CE-88A7-0937-248329D82712}"/>
                </a:ext>
              </a:extLst>
            </p:cNvPr>
            <p:cNvSpPr/>
            <p:nvPr/>
          </p:nvSpPr>
          <p:spPr>
            <a:xfrm>
              <a:off x="5261741" y="2567317"/>
              <a:ext cx="690006" cy="577904"/>
            </a:xfrm>
            <a:custGeom>
              <a:avLst/>
              <a:gdLst>
                <a:gd name="connsiteX0" fmla="*/ 0 w 690006"/>
                <a:gd name="connsiteY0" fmla="*/ 282300 h 577904"/>
                <a:gd name="connsiteX1" fmla="*/ 47297 w 690006"/>
                <a:gd name="connsiteY1" fmla="*/ 136469 h 577904"/>
                <a:gd name="connsiteX2" fmla="*/ 201011 w 690006"/>
                <a:gd name="connsiteY2" fmla="*/ 14286 h 577904"/>
                <a:gd name="connsiteX3" fmla="*/ 370490 w 690006"/>
                <a:gd name="connsiteY3" fmla="*/ 6404 h 577904"/>
                <a:gd name="connsiteX4" fmla="*/ 508438 w 690006"/>
                <a:gd name="connsiteY4" fmla="*/ 49759 h 577904"/>
                <a:gd name="connsiteX5" fmla="*/ 610914 w 690006"/>
                <a:gd name="connsiteY5" fmla="*/ 164059 h 577904"/>
                <a:gd name="connsiteX6" fmla="*/ 677918 w 690006"/>
                <a:gd name="connsiteY6" fmla="*/ 294124 h 577904"/>
                <a:gd name="connsiteX7" fmla="*/ 689742 w 690006"/>
                <a:gd name="connsiteY7" fmla="*/ 424190 h 577904"/>
                <a:gd name="connsiteX8" fmla="*/ 685800 w 690006"/>
                <a:gd name="connsiteY8" fmla="*/ 530607 h 577904"/>
                <a:gd name="connsiteX9" fmla="*/ 681859 w 690006"/>
                <a:gd name="connsiteY9" fmla="*/ 577904 h 57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0006" h="577904">
                  <a:moveTo>
                    <a:pt x="0" y="282300"/>
                  </a:moveTo>
                  <a:cubicBezTo>
                    <a:pt x="6897" y="231719"/>
                    <a:pt x="13795" y="181138"/>
                    <a:pt x="47297" y="136469"/>
                  </a:cubicBezTo>
                  <a:cubicBezTo>
                    <a:pt x="80799" y="91800"/>
                    <a:pt x="147146" y="35963"/>
                    <a:pt x="201011" y="14286"/>
                  </a:cubicBezTo>
                  <a:cubicBezTo>
                    <a:pt x="254876" y="-7391"/>
                    <a:pt x="319252" y="492"/>
                    <a:pt x="370490" y="6404"/>
                  </a:cubicBezTo>
                  <a:cubicBezTo>
                    <a:pt x="421728" y="12316"/>
                    <a:pt x="468367" y="23483"/>
                    <a:pt x="508438" y="49759"/>
                  </a:cubicBezTo>
                  <a:cubicBezTo>
                    <a:pt x="548509" y="76035"/>
                    <a:pt x="582667" y="123332"/>
                    <a:pt x="610914" y="164059"/>
                  </a:cubicBezTo>
                  <a:cubicBezTo>
                    <a:pt x="639161" y="204786"/>
                    <a:pt x="664780" y="250769"/>
                    <a:pt x="677918" y="294124"/>
                  </a:cubicBezTo>
                  <a:cubicBezTo>
                    <a:pt x="691056" y="337479"/>
                    <a:pt x="688428" y="384776"/>
                    <a:pt x="689742" y="424190"/>
                  </a:cubicBezTo>
                  <a:cubicBezTo>
                    <a:pt x="691056" y="463604"/>
                    <a:pt x="687114" y="504988"/>
                    <a:pt x="685800" y="530607"/>
                  </a:cubicBezTo>
                  <a:cubicBezTo>
                    <a:pt x="684486" y="556226"/>
                    <a:pt x="683172" y="567065"/>
                    <a:pt x="681859" y="577904"/>
                  </a:cubicBezTo>
                </a:path>
              </a:pathLst>
            </a:custGeom>
            <a:noFill/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US" altLang="en-US"/>
            </a:p>
          </p:txBody>
        </p:sp>
        <p:sp>
          <p:nvSpPr>
            <p:cNvPr id="27" name="1つの角を切り取り、1つの角を丸めた四角形 26">
              <a:extLst>
                <a:ext uri="{FF2B5EF4-FFF2-40B4-BE49-F238E27FC236}">
                  <a16:creationId xmlns:a16="http://schemas.microsoft.com/office/drawing/2014/main" id="{407202E8-170C-8434-96E4-AD8D497B111C}"/>
                </a:ext>
              </a:extLst>
            </p:cNvPr>
            <p:cNvSpPr/>
            <p:nvPr/>
          </p:nvSpPr>
          <p:spPr>
            <a:xfrm rot="11091290">
              <a:off x="5907311" y="3147430"/>
              <a:ext cx="59385" cy="169480"/>
            </a:xfrm>
            <a:prstGeom prst="snip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US" altLang="en-US"/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9D6317B1-16E1-7777-5ADD-A866827678B8}"/>
                </a:ext>
              </a:extLst>
            </p:cNvPr>
            <p:cNvSpPr/>
            <p:nvPr/>
          </p:nvSpPr>
          <p:spPr>
            <a:xfrm>
              <a:off x="5210504" y="4044905"/>
              <a:ext cx="45719" cy="18550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US" altLang="en-US"/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7E6358C8-FE5E-49C8-C918-23187516BD06}"/>
                </a:ext>
              </a:extLst>
            </p:cNvPr>
            <p:cNvSpPr/>
            <p:nvPr/>
          </p:nvSpPr>
          <p:spPr>
            <a:xfrm>
              <a:off x="5193425" y="3999186"/>
              <a:ext cx="82769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US" altLang="en-US"/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3410259D-B57B-C89F-E6E3-863E5A8AAEDA}"/>
              </a:ext>
            </a:extLst>
          </p:cNvPr>
          <p:cNvGrpSpPr/>
          <p:nvPr/>
        </p:nvGrpSpPr>
        <p:grpSpPr>
          <a:xfrm>
            <a:off x="10057835" y="4439545"/>
            <a:ext cx="1579696" cy="1919028"/>
            <a:chOff x="10337217" y="2597308"/>
            <a:chExt cx="1579696" cy="1919028"/>
          </a:xfrm>
        </p:grpSpPr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687C2754-C35C-F520-584D-311AFBC0C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47683" y="2601639"/>
              <a:ext cx="769230" cy="1914697"/>
            </a:xfrm>
            <a:prstGeom prst="rect">
              <a:avLst/>
            </a:prstGeom>
          </p:spPr>
        </p:pic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D23482E0-D5BC-3796-B356-848670178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337217" y="2597308"/>
              <a:ext cx="769230" cy="1914697"/>
            </a:xfrm>
            <a:prstGeom prst="rect">
              <a:avLst/>
            </a:prstGeom>
          </p:spPr>
        </p:pic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3C4798B6-3901-0374-E42C-645E56BFEDF5}"/>
                </a:ext>
              </a:extLst>
            </p:cNvPr>
            <p:cNvGrpSpPr/>
            <p:nvPr/>
          </p:nvGrpSpPr>
          <p:grpSpPr>
            <a:xfrm rot="10800000">
              <a:off x="11040106" y="2987422"/>
              <a:ext cx="197224" cy="531374"/>
              <a:chOff x="469807" y="2865905"/>
              <a:chExt cx="961343" cy="2483671"/>
            </a:xfrm>
          </p:grpSpPr>
          <p:sp>
            <p:nvSpPr>
              <p:cNvPr id="42" name="円柱 41">
                <a:extLst>
                  <a:ext uri="{FF2B5EF4-FFF2-40B4-BE49-F238E27FC236}">
                    <a16:creationId xmlns:a16="http://schemas.microsoft.com/office/drawing/2014/main" id="{21B40FCC-6EAB-16FF-70AD-21B19A0B8F8A}"/>
                  </a:ext>
                </a:extLst>
              </p:cNvPr>
              <p:cNvSpPr/>
              <p:nvPr/>
            </p:nvSpPr>
            <p:spPr>
              <a:xfrm>
                <a:off x="570565" y="3910478"/>
                <a:ext cx="782731" cy="1412951"/>
              </a:xfrm>
              <a:prstGeom prst="ca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US" altLang="en-US"/>
              </a:p>
            </p:txBody>
          </p:sp>
          <p:sp>
            <p:nvSpPr>
              <p:cNvPr id="43" name="円/楕円 42">
                <a:extLst>
                  <a:ext uri="{FF2B5EF4-FFF2-40B4-BE49-F238E27FC236}">
                    <a16:creationId xmlns:a16="http://schemas.microsoft.com/office/drawing/2014/main" id="{77A22A5C-7097-0566-CC20-A0C12EEF9B7C}"/>
                  </a:ext>
                </a:extLst>
              </p:cNvPr>
              <p:cNvSpPr/>
              <p:nvPr/>
            </p:nvSpPr>
            <p:spPr>
              <a:xfrm>
                <a:off x="649195" y="3846980"/>
                <a:ext cx="622300" cy="14287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US" altLang="en-US"/>
              </a:p>
            </p:txBody>
          </p:sp>
          <p:sp>
            <p:nvSpPr>
              <p:cNvPr id="44" name="円/楕円 43">
                <a:extLst>
                  <a:ext uri="{FF2B5EF4-FFF2-40B4-BE49-F238E27FC236}">
                    <a16:creationId xmlns:a16="http://schemas.microsoft.com/office/drawing/2014/main" id="{33C4EE72-0D01-8200-8716-CF746E02C9F4}"/>
                  </a:ext>
                </a:extLst>
              </p:cNvPr>
              <p:cNvSpPr/>
              <p:nvPr/>
            </p:nvSpPr>
            <p:spPr>
              <a:xfrm>
                <a:off x="693645" y="3729505"/>
                <a:ext cx="530224" cy="17144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US" altLang="en-US"/>
              </a:p>
            </p:txBody>
          </p:sp>
          <p:sp>
            <p:nvSpPr>
              <p:cNvPr id="45" name="円/楕円 44">
                <a:extLst>
                  <a:ext uri="{FF2B5EF4-FFF2-40B4-BE49-F238E27FC236}">
                    <a16:creationId xmlns:a16="http://schemas.microsoft.com/office/drawing/2014/main" id="{DD9D9506-58BD-807A-8F1E-439AE4497BCB}"/>
                  </a:ext>
                </a:extLst>
              </p:cNvPr>
              <p:cNvSpPr/>
              <p:nvPr/>
            </p:nvSpPr>
            <p:spPr>
              <a:xfrm>
                <a:off x="731745" y="3621554"/>
                <a:ext cx="447674" cy="17144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US" altLang="en-US"/>
              </a:p>
            </p:txBody>
          </p:sp>
          <p:sp>
            <p:nvSpPr>
              <p:cNvPr id="46" name="円/楕円 45">
                <a:extLst>
                  <a:ext uri="{FF2B5EF4-FFF2-40B4-BE49-F238E27FC236}">
                    <a16:creationId xmlns:a16="http://schemas.microsoft.com/office/drawing/2014/main" id="{BD9DFB32-00B9-0E7E-3801-E28B1763594F}"/>
                  </a:ext>
                </a:extLst>
              </p:cNvPr>
              <p:cNvSpPr/>
              <p:nvPr/>
            </p:nvSpPr>
            <p:spPr>
              <a:xfrm>
                <a:off x="769845" y="3521541"/>
                <a:ext cx="374649" cy="17144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US" altLang="en-US"/>
              </a:p>
            </p:txBody>
          </p:sp>
          <p:sp>
            <p:nvSpPr>
              <p:cNvPr id="47" name="円柱 46">
                <a:extLst>
                  <a:ext uri="{FF2B5EF4-FFF2-40B4-BE49-F238E27FC236}">
                    <a16:creationId xmlns:a16="http://schemas.microsoft.com/office/drawing/2014/main" id="{DEAC02D3-9F4D-193B-C6F3-A211DDA5D6C7}"/>
                  </a:ext>
                </a:extLst>
              </p:cNvPr>
              <p:cNvSpPr/>
              <p:nvPr/>
            </p:nvSpPr>
            <p:spPr>
              <a:xfrm>
                <a:off x="852394" y="2865905"/>
                <a:ext cx="206375" cy="701675"/>
              </a:xfrm>
              <a:prstGeom prst="ca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US" altLang="en-US"/>
              </a:p>
            </p:txBody>
          </p:sp>
          <p:sp>
            <p:nvSpPr>
              <p:cNvPr id="48" name="円/楕円 47">
                <a:extLst>
                  <a:ext uri="{FF2B5EF4-FFF2-40B4-BE49-F238E27FC236}">
                    <a16:creationId xmlns:a16="http://schemas.microsoft.com/office/drawing/2014/main" id="{41929CB4-35DB-BCCB-A646-012BFC36BC34}"/>
                  </a:ext>
                </a:extLst>
              </p:cNvPr>
              <p:cNvSpPr/>
              <p:nvPr/>
            </p:nvSpPr>
            <p:spPr>
              <a:xfrm>
                <a:off x="557118" y="3912087"/>
                <a:ext cx="809625" cy="2126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US" altLang="en-US"/>
              </a:p>
            </p:txBody>
          </p:sp>
          <p:sp>
            <p:nvSpPr>
              <p:cNvPr id="49" name="円/楕円 48">
                <a:extLst>
                  <a:ext uri="{FF2B5EF4-FFF2-40B4-BE49-F238E27FC236}">
                    <a16:creationId xmlns:a16="http://schemas.microsoft.com/office/drawing/2014/main" id="{4E51E439-7782-EE42-7A7F-853B76E0E881}"/>
                  </a:ext>
                </a:extLst>
              </p:cNvPr>
              <p:cNvSpPr/>
              <p:nvPr/>
            </p:nvSpPr>
            <p:spPr>
              <a:xfrm>
                <a:off x="469807" y="5136892"/>
                <a:ext cx="961343" cy="2126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US" altLang="en-US"/>
              </a:p>
            </p:txBody>
          </p:sp>
        </p:grp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D42B432C-6922-5EE1-CB34-1C3530D503B2}"/>
                </a:ext>
              </a:extLst>
            </p:cNvPr>
            <p:cNvGrpSpPr/>
            <p:nvPr/>
          </p:nvGrpSpPr>
          <p:grpSpPr>
            <a:xfrm>
              <a:off x="10488634" y="3249465"/>
              <a:ext cx="474611" cy="870491"/>
              <a:chOff x="10488634" y="3249465"/>
              <a:chExt cx="474611" cy="870491"/>
            </a:xfrm>
          </p:grpSpPr>
          <p:sp>
            <p:nvSpPr>
              <p:cNvPr id="36" name="台形 35">
                <a:extLst>
                  <a:ext uri="{FF2B5EF4-FFF2-40B4-BE49-F238E27FC236}">
                    <a16:creationId xmlns:a16="http://schemas.microsoft.com/office/drawing/2014/main" id="{8544E341-3D21-74FB-BEE4-516E26E09D8E}"/>
                  </a:ext>
                </a:extLst>
              </p:cNvPr>
              <p:cNvSpPr/>
              <p:nvPr/>
            </p:nvSpPr>
            <p:spPr>
              <a:xfrm rot="10800000">
                <a:off x="10488634" y="3364126"/>
                <a:ext cx="468823" cy="571289"/>
              </a:xfrm>
              <a:prstGeom prst="trapezoid">
                <a:avLst>
                  <a:gd name="adj" fmla="val 8333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US" altLang="en-US"/>
              </a:p>
            </p:txBody>
          </p:sp>
          <p:sp>
            <p:nvSpPr>
              <p:cNvPr id="37" name="円弧 36">
                <a:extLst>
                  <a:ext uri="{FF2B5EF4-FFF2-40B4-BE49-F238E27FC236}">
                    <a16:creationId xmlns:a16="http://schemas.microsoft.com/office/drawing/2014/main" id="{519ECB75-2692-6EC8-A7D3-55E98501CB5A}"/>
                  </a:ext>
                </a:extLst>
              </p:cNvPr>
              <p:cNvSpPr/>
              <p:nvPr/>
            </p:nvSpPr>
            <p:spPr>
              <a:xfrm rot="10800000">
                <a:off x="10523361" y="3808822"/>
                <a:ext cx="402260" cy="195613"/>
              </a:xfrm>
              <a:prstGeom prst="arc">
                <a:avLst>
                  <a:gd name="adj1" fmla="val 10861755"/>
                  <a:gd name="adj2" fmla="val 0"/>
                </a:avLst>
              </a:prstGeom>
              <a:solidFill>
                <a:srgbClr val="FFC0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US" altLang="en-US"/>
              </a:p>
            </p:txBody>
          </p:sp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2D3E7D38-8583-472C-2FDE-48235D74661F}"/>
                  </a:ext>
                </a:extLst>
              </p:cNvPr>
              <p:cNvSpPr/>
              <p:nvPr/>
            </p:nvSpPr>
            <p:spPr>
              <a:xfrm>
                <a:off x="10699893" y="3249465"/>
                <a:ext cx="60773" cy="3025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US" altLang="en-US"/>
              </a:p>
            </p:txBody>
          </p:sp>
          <p:sp>
            <p:nvSpPr>
              <p:cNvPr id="39" name="円弧 38">
                <a:extLst>
                  <a:ext uri="{FF2B5EF4-FFF2-40B4-BE49-F238E27FC236}">
                    <a16:creationId xmlns:a16="http://schemas.microsoft.com/office/drawing/2014/main" id="{EB6CF2ED-C2D0-44DF-AF08-D1C259F987AB}"/>
                  </a:ext>
                </a:extLst>
              </p:cNvPr>
              <p:cNvSpPr/>
              <p:nvPr/>
            </p:nvSpPr>
            <p:spPr>
              <a:xfrm>
                <a:off x="10494422" y="3275547"/>
                <a:ext cx="468823" cy="195613"/>
              </a:xfrm>
              <a:prstGeom prst="arc">
                <a:avLst>
                  <a:gd name="adj1" fmla="val 10861755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US" altLang="en-US"/>
              </a:p>
            </p:txBody>
          </p:sp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9E245B12-CA4F-94BD-A30A-118B22313413}"/>
                  </a:ext>
                </a:extLst>
              </p:cNvPr>
              <p:cNvSpPr/>
              <p:nvPr/>
            </p:nvSpPr>
            <p:spPr>
              <a:xfrm>
                <a:off x="10681563" y="4004968"/>
                <a:ext cx="60959" cy="1149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US" altLang="en-US"/>
              </a:p>
            </p:txBody>
          </p:sp>
          <p:sp>
            <p:nvSpPr>
              <p:cNvPr id="41" name="フローチャート: 書類 40">
                <a:extLst>
                  <a:ext uri="{FF2B5EF4-FFF2-40B4-BE49-F238E27FC236}">
                    <a16:creationId xmlns:a16="http://schemas.microsoft.com/office/drawing/2014/main" id="{B7E5DCFD-B87D-3056-0F1E-BAA1ADF3F4EF}"/>
                  </a:ext>
                </a:extLst>
              </p:cNvPr>
              <p:cNvSpPr/>
              <p:nvPr/>
            </p:nvSpPr>
            <p:spPr>
              <a:xfrm rot="10800000">
                <a:off x="10522480" y="3581243"/>
                <a:ext cx="417004" cy="334771"/>
              </a:xfrm>
              <a:prstGeom prst="flowChartDocumen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US" altLang="en-US"/>
              </a:p>
            </p:txBody>
          </p:sp>
        </p:grp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F344BE9C-7987-F5DB-EDC2-E239889227EB}"/>
                </a:ext>
              </a:extLst>
            </p:cNvPr>
            <p:cNvSpPr/>
            <p:nvPr/>
          </p:nvSpPr>
          <p:spPr>
            <a:xfrm>
              <a:off x="10716088" y="3162856"/>
              <a:ext cx="418076" cy="508658"/>
            </a:xfrm>
            <a:custGeom>
              <a:avLst/>
              <a:gdLst>
                <a:gd name="connsiteX0" fmla="*/ 14664 w 418076"/>
                <a:gd name="connsiteY0" fmla="*/ 91332 h 508658"/>
                <a:gd name="connsiteX1" fmla="*/ 14664 w 418076"/>
                <a:gd name="connsiteY1" fmla="*/ 10650 h 508658"/>
                <a:gd name="connsiteX2" fmla="*/ 167064 w 418076"/>
                <a:gd name="connsiteY2" fmla="*/ 19615 h 508658"/>
                <a:gd name="connsiteX3" fmla="*/ 283606 w 418076"/>
                <a:gd name="connsiteY3" fmla="*/ 180979 h 508658"/>
                <a:gd name="connsiteX4" fmla="*/ 274641 w 418076"/>
                <a:gd name="connsiteY4" fmla="*/ 440956 h 508658"/>
                <a:gd name="connsiteX5" fmla="*/ 382217 w 418076"/>
                <a:gd name="connsiteY5" fmla="*/ 503709 h 508658"/>
                <a:gd name="connsiteX6" fmla="*/ 418076 w 418076"/>
                <a:gd name="connsiteY6" fmla="*/ 342344 h 50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076" h="508658">
                  <a:moveTo>
                    <a:pt x="14664" y="91332"/>
                  </a:moveTo>
                  <a:cubicBezTo>
                    <a:pt x="1964" y="56967"/>
                    <a:pt x="-10736" y="22603"/>
                    <a:pt x="14664" y="10650"/>
                  </a:cubicBezTo>
                  <a:cubicBezTo>
                    <a:pt x="40064" y="-1303"/>
                    <a:pt x="122240" y="-8773"/>
                    <a:pt x="167064" y="19615"/>
                  </a:cubicBezTo>
                  <a:cubicBezTo>
                    <a:pt x="211888" y="48003"/>
                    <a:pt x="265677" y="110756"/>
                    <a:pt x="283606" y="180979"/>
                  </a:cubicBezTo>
                  <a:cubicBezTo>
                    <a:pt x="301536" y="251203"/>
                    <a:pt x="258206" y="387168"/>
                    <a:pt x="274641" y="440956"/>
                  </a:cubicBezTo>
                  <a:cubicBezTo>
                    <a:pt x="291076" y="494744"/>
                    <a:pt x="358311" y="520144"/>
                    <a:pt x="382217" y="503709"/>
                  </a:cubicBezTo>
                  <a:cubicBezTo>
                    <a:pt x="406123" y="487274"/>
                    <a:pt x="412099" y="414809"/>
                    <a:pt x="418076" y="342344"/>
                  </a:cubicBezTo>
                </a:path>
              </a:pathLst>
            </a:cu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US" altLang="en-US"/>
            </a:p>
          </p:txBody>
        </p:sp>
      </p:grpSp>
      <p:sp>
        <p:nvSpPr>
          <p:cNvPr id="50" name="加算記号 49">
            <a:extLst>
              <a:ext uri="{FF2B5EF4-FFF2-40B4-BE49-F238E27FC236}">
                <a16:creationId xmlns:a16="http://schemas.microsoft.com/office/drawing/2014/main" id="{00049232-AEE8-C938-B10F-BD22E256DF12}"/>
              </a:ext>
            </a:extLst>
          </p:cNvPr>
          <p:cNvSpPr/>
          <p:nvPr/>
        </p:nvSpPr>
        <p:spPr>
          <a:xfrm>
            <a:off x="7566212" y="5253150"/>
            <a:ext cx="349624" cy="395959"/>
          </a:xfrm>
          <a:prstGeom prst="mathPlus">
            <a:avLst>
              <a:gd name="adj1" fmla="val 8136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US" altLang="en-US"/>
          </a:p>
        </p:txBody>
      </p:sp>
      <p:sp>
        <p:nvSpPr>
          <p:cNvPr id="51" name="右矢印 50">
            <a:extLst>
              <a:ext uri="{FF2B5EF4-FFF2-40B4-BE49-F238E27FC236}">
                <a16:creationId xmlns:a16="http://schemas.microsoft.com/office/drawing/2014/main" id="{0EDA48CB-F2ED-43A8-7D63-4A7C68B78097}"/>
              </a:ext>
            </a:extLst>
          </p:cNvPr>
          <p:cNvSpPr/>
          <p:nvPr/>
        </p:nvSpPr>
        <p:spPr>
          <a:xfrm>
            <a:off x="9601200" y="5361031"/>
            <a:ext cx="313765" cy="15271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US" altLang="en-US"/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DDAAD2D4-CC03-2FB8-E626-802DD89DC5F4}"/>
              </a:ext>
            </a:extLst>
          </p:cNvPr>
          <p:cNvCxnSpPr>
            <a:endCxn id="26" idx="4"/>
          </p:cNvCxnSpPr>
          <p:nvPr/>
        </p:nvCxnSpPr>
        <p:spPr>
          <a:xfrm flipH="1">
            <a:off x="9114965" y="4107590"/>
            <a:ext cx="486236" cy="507516"/>
          </a:xfrm>
          <a:prstGeom prst="straightConnector1">
            <a:avLst/>
          </a:prstGeom>
          <a:ln w="44450"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DC4A58FB-9B60-4728-55B0-43362FACFFD6}"/>
              </a:ext>
            </a:extLst>
          </p:cNvPr>
          <p:cNvCxnSpPr>
            <a:cxnSpLocks/>
          </p:cNvCxnSpPr>
          <p:nvPr/>
        </p:nvCxnSpPr>
        <p:spPr>
          <a:xfrm>
            <a:off x="9584268" y="4107590"/>
            <a:ext cx="1002569" cy="917117"/>
          </a:xfrm>
          <a:prstGeom prst="straightConnector1">
            <a:avLst/>
          </a:prstGeom>
          <a:ln w="44450"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0860B1DF-C8E6-9915-2A7F-E12F2C2CF402}"/>
              </a:ext>
            </a:extLst>
          </p:cNvPr>
          <p:cNvSpPr txBox="1"/>
          <p:nvPr/>
        </p:nvSpPr>
        <p:spPr>
          <a:xfrm>
            <a:off x="8205615" y="359071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/>
              <a:t>太いチューブ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A7BDAF14-FB37-C17D-3630-55AF72A476A5}"/>
              </a:ext>
            </a:extLst>
          </p:cNvPr>
          <p:cNvSpPr/>
          <p:nvPr/>
        </p:nvSpPr>
        <p:spPr>
          <a:xfrm>
            <a:off x="6282267" y="3429000"/>
            <a:ext cx="5655733" cy="319193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7DA8D5A3-168E-1615-8363-33BB36AD439F}"/>
              </a:ext>
            </a:extLst>
          </p:cNvPr>
          <p:cNvSpPr txBox="1"/>
          <p:nvPr/>
        </p:nvSpPr>
        <p:spPr>
          <a:xfrm>
            <a:off x="6221375" y="292664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/>
              <a:t>従来製品</a:t>
            </a:r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B5B0F2AA-6408-5C81-F9A8-DCEC44EED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35801-6B93-3542-887F-C07EC1697FE0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28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DEAFA-0CDB-7FBA-93A0-B7F47316C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">
            <a:extLst>
              <a:ext uri="{FF2B5EF4-FFF2-40B4-BE49-F238E27FC236}">
                <a16:creationId xmlns:a16="http://schemas.microsoft.com/office/drawing/2014/main" id="{5D9649D1-D2B3-63B8-49C3-3E02AB2B5DB6}"/>
              </a:ext>
            </a:extLst>
          </p:cNvPr>
          <p:cNvSpPr/>
          <p:nvPr/>
        </p:nvSpPr>
        <p:spPr>
          <a:xfrm>
            <a:off x="0" y="-20561"/>
            <a:ext cx="12192000" cy="774932"/>
          </a:xfrm>
          <a:prstGeom prst="rect">
            <a:avLst/>
          </a:prstGeom>
          <a:solidFill>
            <a:srgbClr val="62D0F9"/>
          </a:solidFill>
          <a:ln w="12700">
            <a:miter lim="400000"/>
          </a:ln>
        </p:spPr>
        <p:txBody>
          <a:bodyPr lIns="41275" tIns="41275" rIns="41275" bIns="41275" anchor="ctr"/>
          <a:lstStyle/>
          <a:p>
            <a:pPr algn="ctr" defTabSz="918324" hangingPunct="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2600" kern="0">
              <a:solidFill>
                <a:srgbClr val="FFFFFF"/>
              </a:solidFill>
              <a:latin typeface="Graphik"/>
              <a:sym typeface="Graphik"/>
            </a:endParaRPr>
          </a:p>
        </p:txBody>
      </p:sp>
      <p:sp>
        <p:nvSpPr>
          <p:cNvPr id="5" name="会社情報">
            <a:extLst>
              <a:ext uri="{FF2B5EF4-FFF2-40B4-BE49-F238E27FC236}">
                <a16:creationId xmlns:a16="http://schemas.microsoft.com/office/drawing/2014/main" id="{A69A5226-B113-A4C1-F08E-D4A2B34CBF8B}"/>
              </a:ext>
            </a:extLst>
          </p:cNvPr>
          <p:cNvSpPr txBox="1"/>
          <p:nvPr/>
        </p:nvSpPr>
        <p:spPr>
          <a:xfrm>
            <a:off x="360383" y="122494"/>
            <a:ext cx="2955937" cy="575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275" tIns="41275" rIns="41275" bIns="41275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981052" hangingPunct="0">
              <a:defRPr/>
            </a:pPr>
            <a:r>
              <a:rPr lang="ja-JP" altLang="en-US" sz="3200" b="1" kern="0">
                <a:latin typeface="Yu Gothic" panose="020B0400000000000000" pitchFamily="34" charset="-128"/>
                <a:ea typeface="Yu Gothic" panose="020B0400000000000000" pitchFamily="34" charset="-128"/>
              </a:rPr>
              <a:t>特徴（３−３）</a:t>
            </a:r>
            <a:endParaRPr sz="3200" b="1" kern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A8D1A6A-F716-D49B-A55C-1CF07ED9589B}"/>
              </a:ext>
            </a:extLst>
          </p:cNvPr>
          <p:cNvSpPr txBox="1"/>
          <p:nvPr/>
        </p:nvSpPr>
        <p:spPr>
          <a:xfrm>
            <a:off x="314310" y="2896091"/>
            <a:ext cx="258115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733" b="1"/>
              <a:t>抜けにくい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1801FD-5E35-347A-9CD0-AA57B9C1BA09}"/>
              </a:ext>
            </a:extLst>
          </p:cNvPr>
          <p:cNvSpPr txBox="1"/>
          <p:nvPr/>
        </p:nvSpPr>
        <p:spPr>
          <a:xfrm>
            <a:off x="360383" y="1095097"/>
            <a:ext cx="716734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733" b="1"/>
              <a:t>皮膚に対し滑らない</a:t>
            </a:r>
            <a:r>
              <a:rPr lang="en-US" altLang="ja-JP" sz="3733" b="1" dirty="0"/>
              <a:t> </a:t>
            </a:r>
            <a:r>
              <a:rPr lang="ja-JP" altLang="en-US" sz="3733" b="1"/>
              <a:t>＆</a:t>
            </a:r>
            <a:r>
              <a:rPr lang="en-US" altLang="ja-JP" sz="3733" b="1" dirty="0"/>
              <a:t> </a:t>
            </a:r>
            <a:r>
              <a:rPr lang="ja-JP" altLang="en-US" sz="3733" b="1"/>
              <a:t>超伸長性</a:t>
            </a:r>
          </a:p>
        </p:txBody>
      </p:sp>
      <p:sp>
        <p:nvSpPr>
          <p:cNvPr id="3" name="右矢印 2">
            <a:extLst>
              <a:ext uri="{FF2B5EF4-FFF2-40B4-BE49-F238E27FC236}">
                <a16:creationId xmlns:a16="http://schemas.microsoft.com/office/drawing/2014/main" id="{66316926-715A-1383-4475-3EF0FA51E445}"/>
              </a:ext>
            </a:extLst>
          </p:cNvPr>
          <p:cNvSpPr/>
          <p:nvPr/>
        </p:nvSpPr>
        <p:spPr>
          <a:xfrm rot="5400000">
            <a:off x="1380329" y="2140385"/>
            <a:ext cx="508000" cy="40804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410672E-6D68-EFCD-10DD-3EF0F1BC4048}"/>
              </a:ext>
            </a:extLst>
          </p:cNvPr>
          <p:cNvSpPr txBox="1"/>
          <p:nvPr/>
        </p:nvSpPr>
        <p:spPr>
          <a:xfrm>
            <a:off x="358679" y="4526307"/>
            <a:ext cx="258115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733" b="1"/>
              <a:t>粘着剤</a:t>
            </a:r>
            <a:r>
              <a:rPr lang="ja-JP" altLang="en-US" sz="3733" b="1" u="sng"/>
              <a:t>不要</a:t>
            </a:r>
          </a:p>
        </p:txBody>
      </p:sp>
      <p:sp>
        <p:nvSpPr>
          <p:cNvPr id="11" name="右矢印 10">
            <a:extLst>
              <a:ext uri="{FF2B5EF4-FFF2-40B4-BE49-F238E27FC236}">
                <a16:creationId xmlns:a16="http://schemas.microsoft.com/office/drawing/2014/main" id="{0D452E0E-9DBD-B835-2479-8C23ECC1E51E}"/>
              </a:ext>
            </a:extLst>
          </p:cNvPr>
          <p:cNvSpPr/>
          <p:nvPr/>
        </p:nvSpPr>
        <p:spPr>
          <a:xfrm rot="5400000">
            <a:off x="1380328" y="3770465"/>
            <a:ext cx="508000" cy="40804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0B666BC-2BB2-DF60-9323-92DDFE5DB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244" y="2132987"/>
            <a:ext cx="7454900" cy="4191000"/>
          </a:xfrm>
          <a:prstGeom prst="rect">
            <a:avLst/>
          </a:prstGeom>
        </p:spPr>
      </p:pic>
      <p:sp>
        <p:nvSpPr>
          <p:cNvPr id="13" name="日付プレースホルダー 12">
            <a:extLst>
              <a:ext uri="{FF2B5EF4-FFF2-40B4-BE49-F238E27FC236}">
                <a16:creationId xmlns:a16="http://schemas.microsoft.com/office/drawing/2014/main" id="{FC691562-6642-9382-AF14-FC5899C04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44310-0907-244E-911F-9C1E1926AA4C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04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A316A-6CBC-B8C5-E982-F365D51D8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">
            <a:extLst>
              <a:ext uri="{FF2B5EF4-FFF2-40B4-BE49-F238E27FC236}">
                <a16:creationId xmlns:a16="http://schemas.microsoft.com/office/drawing/2014/main" id="{F8E48016-E813-4823-3EB5-3BA15A228289}"/>
              </a:ext>
            </a:extLst>
          </p:cNvPr>
          <p:cNvSpPr/>
          <p:nvPr/>
        </p:nvSpPr>
        <p:spPr>
          <a:xfrm>
            <a:off x="0" y="-20561"/>
            <a:ext cx="12192000" cy="774932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41275" tIns="41275" rIns="41275" bIns="41275" anchor="ctr"/>
          <a:lstStyle/>
          <a:p>
            <a:pPr algn="ctr" defTabSz="918324" hangingPunct="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2600" kern="0">
              <a:solidFill>
                <a:srgbClr val="FFFFFF"/>
              </a:solidFill>
              <a:latin typeface="Graphik"/>
              <a:sym typeface="Graphik"/>
            </a:endParaRPr>
          </a:p>
        </p:txBody>
      </p:sp>
      <p:sp>
        <p:nvSpPr>
          <p:cNvPr id="5" name="会社情報">
            <a:extLst>
              <a:ext uri="{FF2B5EF4-FFF2-40B4-BE49-F238E27FC236}">
                <a16:creationId xmlns:a16="http://schemas.microsoft.com/office/drawing/2014/main" id="{BB89AEEC-1979-C05C-FD94-389EDDC6ADCA}"/>
              </a:ext>
            </a:extLst>
          </p:cNvPr>
          <p:cNvSpPr txBox="1"/>
          <p:nvPr/>
        </p:nvSpPr>
        <p:spPr>
          <a:xfrm>
            <a:off x="360383" y="122494"/>
            <a:ext cx="2135200" cy="575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275" tIns="41275" rIns="41275" bIns="41275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981052" hangingPunct="0">
              <a:defRPr/>
            </a:pPr>
            <a:r>
              <a:rPr lang="ja-JP" altLang="en-US" sz="3200" b="1" kern="0">
                <a:latin typeface="Yu Gothic" panose="020B0400000000000000" pitchFamily="34" charset="-128"/>
                <a:ea typeface="Yu Gothic" panose="020B0400000000000000" pitchFamily="34" charset="-128"/>
              </a:rPr>
              <a:t>特徴（４）</a:t>
            </a:r>
            <a:endParaRPr sz="3200" b="1" kern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0993F64-B624-8763-FEB8-3E23DA5606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84" y="1608667"/>
            <a:ext cx="3296249" cy="4487333"/>
          </a:xfrm>
          <a:prstGeom prst="rect">
            <a:avLst/>
          </a:prstGeom>
        </p:spPr>
      </p:pic>
      <p:sp>
        <p:nvSpPr>
          <p:cNvPr id="8" name="円/楕円 7">
            <a:extLst>
              <a:ext uri="{FF2B5EF4-FFF2-40B4-BE49-F238E27FC236}">
                <a16:creationId xmlns:a16="http://schemas.microsoft.com/office/drawing/2014/main" id="{F0CAE5FF-AA1F-4B69-B512-B2D790EBDD9C}"/>
              </a:ext>
            </a:extLst>
          </p:cNvPr>
          <p:cNvSpPr/>
          <p:nvPr/>
        </p:nvSpPr>
        <p:spPr>
          <a:xfrm>
            <a:off x="1478781" y="3454400"/>
            <a:ext cx="824152" cy="824152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C681DA55-0174-2119-1CA5-D47D1335082A}"/>
              </a:ext>
            </a:extLst>
          </p:cNvPr>
          <p:cNvCxnSpPr>
            <a:cxnSpLocks/>
          </p:cNvCxnSpPr>
          <p:nvPr/>
        </p:nvCxnSpPr>
        <p:spPr>
          <a:xfrm flipH="1" flipV="1">
            <a:off x="1947333" y="4278552"/>
            <a:ext cx="355600" cy="2008784"/>
          </a:xfrm>
          <a:prstGeom prst="straightConnector1">
            <a:avLst/>
          </a:prstGeom>
          <a:ln w="444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7A9504B-5922-3FAC-93CA-E25B1389F3FE}"/>
              </a:ext>
            </a:extLst>
          </p:cNvPr>
          <p:cNvSpPr txBox="1"/>
          <p:nvPr/>
        </p:nvSpPr>
        <p:spPr>
          <a:xfrm>
            <a:off x="1478782" y="6219603"/>
            <a:ext cx="3060453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733" b="1"/>
              <a:t>逆流防止の弁</a:t>
            </a:r>
          </a:p>
        </p:txBody>
      </p:sp>
      <p:sp>
        <p:nvSpPr>
          <p:cNvPr id="21" name="右矢印 20">
            <a:extLst>
              <a:ext uri="{FF2B5EF4-FFF2-40B4-BE49-F238E27FC236}">
                <a16:creationId xmlns:a16="http://schemas.microsoft.com/office/drawing/2014/main" id="{462164BA-25D1-8655-1AA7-090C46A89F06}"/>
              </a:ext>
            </a:extLst>
          </p:cNvPr>
          <p:cNvSpPr/>
          <p:nvPr/>
        </p:nvSpPr>
        <p:spPr>
          <a:xfrm>
            <a:off x="4126148" y="3516552"/>
            <a:ext cx="753349" cy="7620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4E1EDF2-3763-E7FA-D780-4E927DD6D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519" y="1947333"/>
            <a:ext cx="6743700" cy="38100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87E13FD-D233-1923-F964-EDDD0406A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806" y="3992033"/>
            <a:ext cx="1765300" cy="17653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4CECC7A-A457-9214-2379-EA2A0E3B8560}"/>
              </a:ext>
            </a:extLst>
          </p:cNvPr>
          <p:cNvSpPr txBox="1"/>
          <p:nvPr/>
        </p:nvSpPr>
        <p:spPr>
          <a:xfrm>
            <a:off x="5163519" y="6170217"/>
            <a:ext cx="4078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/>
              <a:t>https://intronspace.com/hcr2025/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09D934-0D3E-BCCB-0949-0AA17CBFD1E9}"/>
              </a:ext>
            </a:extLst>
          </p:cNvPr>
          <p:cNvSpPr txBox="1"/>
          <p:nvPr/>
        </p:nvSpPr>
        <p:spPr>
          <a:xfrm>
            <a:off x="5163519" y="5800885"/>
            <a:ext cx="2284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動画：</a:t>
            </a:r>
            <a:r>
              <a:rPr kumimoji="1" lang="en-US" altLang="ja-JP" dirty="0"/>
              <a:t>1. </a:t>
            </a:r>
            <a:r>
              <a:rPr kumimoji="1" lang="ja-JP" altLang="en-US"/>
              <a:t>逆流防止弁</a:t>
            </a:r>
          </a:p>
        </p:txBody>
      </p:sp>
      <p:sp>
        <p:nvSpPr>
          <p:cNvPr id="10" name="日付プレースホルダー 9">
            <a:extLst>
              <a:ext uri="{FF2B5EF4-FFF2-40B4-BE49-F238E27FC236}">
                <a16:creationId xmlns:a16="http://schemas.microsoft.com/office/drawing/2014/main" id="{6EAA3CDD-9455-25E0-52EB-9BF2DADA8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33B94-DD95-0241-9991-C74F1C4E681E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429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265FC-9927-2227-CC65-6E050CA21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">
            <a:extLst>
              <a:ext uri="{FF2B5EF4-FFF2-40B4-BE49-F238E27FC236}">
                <a16:creationId xmlns:a16="http://schemas.microsoft.com/office/drawing/2014/main" id="{2270E1BC-2E51-76ED-186D-9006AB5CC8E0}"/>
              </a:ext>
            </a:extLst>
          </p:cNvPr>
          <p:cNvSpPr/>
          <p:nvPr/>
        </p:nvSpPr>
        <p:spPr>
          <a:xfrm>
            <a:off x="0" y="-20561"/>
            <a:ext cx="12192000" cy="774932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41275" tIns="41275" rIns="41275" bIns="41275" anchor="ctr"/>
          <a:lstStyle/>
          <a:p>
            <a:pPr algn="ctr" defTabSz="918324" hangingPunct="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2600" kern="0">
              <a:solidFill>
                <a:srgbClr val="FFFFFF"/>
              </a:solidFill>
              <a:latin typeface="Graphik"/>
              <a:sym typeface="Graphik"/>
            </a:endParaRPr>
          </a:p>
        </p:txBody>
      </p:sp>
      <p:sp>
        <p:nvSpPr>
          <p:cNvPr id="5" name="会社情報">
            <a:extLst>
              <a:ext uri="{FF2B5EF4-FFF2-40B4-BE49-F238E27FC236}">
                <a16:creationId xmlns:a16="http://schemas.microsoft.com/office/drawing/2014/main" id="{4907C82A-80B6-16BE-FC0F-D05FF2E01E18}"/>
              </a:ext>
            </a:extLst>
          </p:cNvPr>
          <p:cNvSpPr txBox="1"/>
          <p:nvPr/>
        </p:nvSpPr>
        <p:spPr>
          <a:xfrm>
            <a:off x="360384" y="122494"/>
            <a:ext cx="2545569" cy="575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275" tIns="41275" rIns="41275" bIns="41275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981052" hangingPunct="0">
              <a:defRPr/>
            </a:pPr>
            <a:r>
              <a:rPr lang="ja-JP" altLang="en-US" sz="3200" b="1" kern="0">
                <a:latin typeface="Yu Gothic" panose="020B0400000000000000" pitchFamily="34" charset="-128"/>
                <a:ea typeface="Yu Gothic" panose="020B0400000000000000" pitchFamily="34" charset="-128"/>
              </a:rPr>
              <a:t>特徴のまとめ</a:t>
            </a:r>
            <a:endParaRPr sz="3200" b="1" kern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B493B9-3C04-CB72-6FD4-531BDAD49D89}"/>
              </a:ext>
            </a:extLst>
          </p:cNvPr>
          <p:cNvSpPr txBox="1"/>
          <p:nvPr/>
        </p:nvSpPr>
        <p:spPr>
          <a:xfrm>
            <a:off x="914347" y="143365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①</a:t>
            </a:r>
            <a:endParaRPr lang="ja-JP" altLang="en-US" sz="3200" b="1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9E21F3-9CDA-38E3-16FD-D6697AA6D356}"/>
              </a:ext>
            </a:extLst>
          </p:cNvPr>
          <p:cNvSpPr txBox="1"/>
          <p:nvPr/>
        </p:nvSpPr>
        <p:spPr>
          <a:xfrm>
            <a:off x="1570938" y="2392654"/>
            <a:ext cx="839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/>
              <a:t>自分のタイミングで溜まった尿を廃棄できる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58E475-5FF9-C29C-E770-C51C00B60626}"/>
              </a:ext>
            </a:extLst>
          </p:cNvPr>
          <p:cNvSpPr txBox="1"/>
          <p:nvPr/>
        </p:nvSpPr>
        <p:spPr>
          <a:xfrm>
            <a:off x="1570937" y="115776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/>
              <a:t>周囲に臭わず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4E29377-5F25-2393-02B0-931BC9DB892F}"/>
              </a:ext>
            </a:extLst>
          </p:cNvPr>
          <p:cNvSpPr txBox="1"/>
          <p:nvPr/>
        </p:nvSpPr>
        <p:spPr>
          <a:xfrm>
            <a:off x="1570938" y="1711243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/>
              <a:t>皮膚や衣服を汚さず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5429F95-4105-182E-09A9-613B7FB770D5}"/>
              </a:ext>
            </a:extLst>
          </p:cNvPr>
          <p:cNvSpPr txBox="1"/>
          <p:nvPr/>
        </p:nvSpPr>
        <p:spPr>
          <a:xfrm>
            <a:off x="6239900" y="1463015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/>
              <a:t>尿を溜められる</a:t>
            </a:r>
          </a:p>
        </p:txBody>
      </p:sp>
      <p:sp>
        <p:nvSpPr>
          <p:cNvPr id="12" name="右中かっこ 11">
            <a:extLst>
              <a:ext uri="{FF2B5EF4-FFF2-40B4-BE49-F238E27FC236}">
                <a16:creationId xmlns:a16="http://schemas.microsoft.com/office/drawing/2014/main" id="{C2FBECE6-E988-E078-CDA6-692232573D0E}"/>
              </a:ext>
            </a:extLst>
          </p:cNvPr>
          <p:cNvSpPr/>
          <p:nvPr/>
        </p:nvSpPr>
        <p:spPr>
          <a:xfrm>
            <a:off x="5879544" y="1265793"/>
            <a:ext cx="360355" cy="891448"/>
          </a:xfrm>
          <a:prstGeom prst="rightBrac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DD2787A-099C-0518-C8DF-E500CFCA23C4}"/>
              </a:ext>
            </a:extLst>
          </p:cNvPr>
          <p:cNvSpPr txBox="1"/>
          <p:nvPr/>
        </p:nvSpPr>
        <p:spPr>
          <a:xfrm>
            <a:off x="914347" y="239265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②</a:t>
            </a:r>
            <a:endParaRPr lang="ja-JP" altLang="en-US" sz="3200" b="1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F5989B8-BAE4-3C9C-4E46-CCBAF4588D25}"/>
              </a:ext>
            </a:extLst>
          </p:cNvPr>
          <p:cNvSpPr txBox="1"/>
          <p:nvPr/>
        </p:nvSpPr>
        <p:spPr>
          <a:xfrm>
            <a:off x="1570938" y="3250049"/>
            <a:ext cx="6340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/>
              <a:t>まるで身体の一部のような装着感</a:t>
            </a:r>
            <a:endParaRPr lang="en-US" altLang="ja-JP" sz="32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4CBD787-3357-DAD3-DBA9-7D9720E5AB17}"/>
              </a:ext>
            </a:extLst>
          </p:cNvPr>
          <p:cNvSpPr txBox="1"/>
          <p:nvPr/>
        </p:nvSpPr>
        <p:spPr>
          <a:xfrm>
            <a:off x="914347" y="325004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③</a:t>
            </a:r>
            <a:endParaRPr lang="ja-JP" altLang="en-US" sz="3200" b="1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42D3DAB-CA65-C5AA-00E8-C84DCB964F84}"/>
              </a:ext>
            </a:extLst>
          </p:cNvPr>
          <p:cNvSpPr txBox="1"/>
          <p:nvPr/>
        </p:nvSpPr>
        <p:spPr>
          <a:xfrm>
            <a:off x="2376726" y="3850465"/>
            <a:ext cx="47500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189" indent="-457189">
              <a:buFont typeface="Wingdings" pitchFamily="2" charset="2"/>
              <a:buChar char="ü"/>
            </a:pPr>
            <a:r>
              <a:rPr lang="ja-JP" altLang="en-US" sz="3200" b="1"/>
              <a:t>超軟性・超伸長性素材</a:t>
            </a:r>
            <a:endParaRPr lang="en-US" altLang="ja-JP" sz="3200" b="1" dirty="0"/>
          </a:p>
          <a:p>
            <a:pPr marL="457189" indent="-457189">
              <a:buFont typeface="Wingdings" pitchFamily="2" charset="2"/>
              <a:buChar char="ü"/>
            </a:pPr>
            <a:r>
              <a:rPr lang="ja-JP" altLang="en-US" sz="3200" b="1"/>
              <a:t>チューブが不要</a:t>
            </a:r>
            <a:endParaRPr lang="en-US" altLang="ja-JP" sz="3200" b="1" dirty="0"/>
          </a:p>
          <a:p>
            <a:pPr marL="457189" indent="-457189">
              <a:buFont typeface="Wingdings" pitchFamily="2" charset="2"/>
              <a:buChar char="ü"/>
            </a:pPr>
            <a:r>
              <a:rPr lang="ja-JP" altLang="en-US" sz="3200" b="1"/>
              <a:t>粘着剤不要</a:t>
            </a:r>
            <a:endParaRPr lang="en-US" altLang="ja-JP" sz="32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A010B3B-7B37-657D-EEF3-EC46139389B8}"/>
              </a:ext>
            </a:extLst>
          </p:cNvPr>
          <p:cNvSpPr txBox="1"/>
          <p:nvPr/>
        </p:nvSpPr>
        <p:spPr>
          <a:xfrm>
            <a:off x="914346" y="561557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④</a:t>
            </a:r>
            <a:endParaRPr lang="ja-JP" altLang="en-US" sz="3200" b="1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B8826E3-2273-9C4C-B667-DE5351DAC897}"/>
              </a:ext>
            </a:extLst>
          </p:cNvPr>
          <p:cNvSpPr txBox="1"/>
          <p:nvPr/>
        </p:nvSpPr>
        <p:spPr>
          <a:xfrm>
            <a:off x="1570937" y="560510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/>
              <a:t>逆流防止機能</a:t>
            </a:r>
            <a:endParaRPr lang="en-US" altLang="ja-JP" sz="3200" b="1" dirty="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F33DFFB-E9EE-80B1-FC03-B309CA7EC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E8AA-09C9-1244-A92E-670E4B04480F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089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7" grpId="0"/>
      <p:bldP spid="1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">
            <a:extLst>
              <a:ext uri="{FF2B5EF4-FFF2-40B4-BE49-F238E27FC236}">
                <a16:creationId xmlns:a16="http://schemas.microsoft.com/office/drawing/2014/main" id="{A4EB3398-8800-7538-2C12-02B09D23DDE3}"/>
              </a:ext>
            </a:extLst>
          </p:cNvPr>
          <p:cNvSpPr/>
          <p:nvPr/>
        </p:nvSpPr>
        <p:spPr>
          <a:xfrm>
            <a:off x="0" y="-20561"/>
            <a:ext cx="12192000" cy="774932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41275" tIns="41275" rIns="41275" bIns="41275" anchor="ctr"/>
          <a:lstStyle/>
          <a:p>
            <a:pPr algn="ctr" defTabSz="918324" hangingPunct="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2600" kern="0">
              <a:solidFill>
                <a:srgbClr val="FFFFFF"/>
              </a:solidFill>
              <a:latin typeface="Graphik"/>
              <a:sym typeface="Graphik"/>
            </a:endParaRPr>
          </a:p>
        </p:txBody>
      </p:sp>
      <p:sp>
        <p:nvSpPr>
          <p:cNvPr id="3" name="会社情報">
            <a:extLst>
              <a:ext uri="{FF2B5EF4-FFF2-40B4-BE49-F238E27FC236}">
                <a16:creationId xmlns:a16="http://schemas.microsoft.com/office/drawing/2014/main" id="{2E40E178-D841-B31C-ECAF-991DE3849AF8}"/>
              </a:ext>
            </a:extLst>
          </p:cNvPr>
          <p:cNvSpPr txBox="1"/>
          <p:nvPr/>
        </p:nvSpPr>
        <p:spPr>
          <a:xfrm>
            <a:off x="394250" y="122494"/>
            <a:ext cx="1724831" cy="575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275" tIns="41275" rIns="41275" bIns="41275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981052" hangingPunct="0">
              <a:defRPr/>
            </a:pPr>
            <a:r>
              <a:rPr lang="ja-JP" altLang="en-US" sz="3200" b="1" kern="0">
                <a:latin typeface="Yu Gothic" panose="020B0400000000000000" pitchFamily="34" charset="-128"/>
                <a:ea typeface="Yu Gothic" panose="020B0400000000000000" pitchFamily="34" charset="-128"/>
              </a:rPr>
              <a:t>会社情報</a:t>
            </a:r>
            <a:endParaRPr sz="3200" b="1" kern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9" name="株式会社 営業SaaS">
            <a:extLst>
              <a:ext uri="{FF2B5EF4-FFF2-40B4-BE49-F238E27FC236}">
                <a16:creationId xmlns:a16="http://schemas.microsoft.com/office/drawing/2014/main" id="{55086FAB-101C-4043-289A-E25E3133B75C}"/>
              </a:ext>
            </a:extLst>
          </p:cNvPr>
          <p:cNvSpPr txBox="1"/>
          <p:nvPr/>
        </p:nvSpPr>
        <p:spPr>
          <a:xfrm>
            <a:off x="432122" y="1441000"/>
            <a:ext cx="4392228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275" tIns="41275" rIns="41275" bIns="41275" numCol="1" anchor="ctr">
            <a:spAutoFit/>
          </a:bodyPr>
          <a:lstStyle>
            <a:lvl1pPr algn="l">
              <a:defRPr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lvl1pPr>
          </a:lstStyle>
          <a:p>
            <a:pPr defTabSz="1981101" hangingPunct="0">
              <a:lnSpc>
                <a:spcPct val="90000"/>
              </a:lnSpc>
              <a:defRPr/>
            </a:pPr>
            <a:r>
              <a:rPr lang="ja-JP" altLang="en-US" sz="2400" b="1" kern="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イントロン</a:t>
            </a:r>
            <a:r>
              <a:rPr lang="ja-JP" altLang="en-US" sz="2400" b="1" kern="0" dirty="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・スペース株式会社</a:t>
            </a:r>
            <a:endParaRPr sz="2400" b="1" kern="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0" name="2021/05/10">
            <a:extLst>
              <a:ext uri="{FF2B5EF4-FFF2-40B4-BE49-F238E27FC236}">
                <a16:creationId xmlns:a16="http://schemas.microsoft.com/office/drawing/2014/main" id="{BCF8CF4E-5F85-0151-E1FF-6E6D6E5B4326}"/>
              </a:ext>
            </a:extLst>
          </p:cNvPr>
          <p:cNvSpPr txBox="1"/>
          <p:nvPr/>
        </p:nvSpPr>
        <p:spPr>
          <a:xfrm>
            <a:off x="432122" y="2032455"/>
            <a:ext cx="3472104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275" tIns="41275" rIns="41275" bIns="41275" numCol="1" anchor="ctr">
            <a:spAutoFit/>
          </a:bodyPr>
          <a:lstStyle>
            <a:lvl1pPr algn="l">
              <a:defRPr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lvl1pPr>
          </a:lstStyle>
          <a:p>
            <a:pPr defTabSz="1981101" hangingPunct="0">
              <a:lnSpc>
                <a:spcPct val="90000"/>
              </a:lnSpc>
              <a:defRPr/>
            </a:pPr>
            <a:r>
              <a:rPr lang="ja-JP" altLang="en-US" sz="2400" b="1" kern="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設立日：</a:t>
            </a:r>
            <a:r>
              <a:rPr sz="2400" b="1" kern="0" dirty="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20</a:t>
            </a:r>
            <a:r>
              <a:rPr lang="en-US" sz="2400" b="1" kern="0" dirty="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19</a:t>
            </a:r>
            <a:r>
              <a:rPr lang="ja-JP" altLang="en-US" sz="2400" b="1" kern="0" dirty="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年</a:t>
            </a:r>
            <a:r>
              <a:rPr lang="en-US" sz="2400" b="1" kern="0" dirty="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</a:t>
            </a:r>
            <a:r>
              <a:rPr lang="ja-JP" altLang="en-US" sz="2400" b="1" kern="0" dirty="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月</a:t>
            </a:r>
            <a:r>
              <a:rPr lang="en-US" sz="2400" b="1" kern="0" dirty="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</a:t>
            </a:r>
            <a:r>
              <a:rPr lang="ja-JP" altLang="en-US" sz="2400" b="1" kern="0" dirty="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日</a:t>
            </a:r>
            <a:endParaRPr sz="2400" b="1" kern="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2D462631-A2CA-8DF4-CB73-1D35777CF1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091" y="4873969"/>
            <a:ext cx="2040312" cy="973072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7A54C97-EFB1-FF61-D407-0693D0552C69}"/>
              </a:ext>
            </a:extLst>
          </p:cNvPr>
          <p:cNvSpPr txBox="1"/>
          <p:nvPr/>
        </p:nvSpPr>
        <p:spPr>
          <a:xfrm>
            <a:off x="432122" y="6010519"/>
            <a:ext cx="6025604" cy="3181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altLang="ja-JP" sz="1467" dirty="0">
                <a:solidFill>
                  <a:srgbClr val="333333"/>
                </a:solidFill>
                <a:latin typeface="Noto Sans JP"/>
              </a:rPr>
              <a:t>※ </a:t>
            </a:r>
            <a:r>
              <a:rPr lang="ja-JP" altLang="en-US" sz="1467">
                <a:solidFill>
                  <a:srgbClr val="333333"/>
                </a:solidFill>
                <a:latin typeface="Noto Sans JP"/>
              </a:rPr>
              <a:t>当社は東京科学大学（旧</a:t>
            </a:r>
            <a:r>
              <a:rPr lang="en-US" altLang="ja-JP" sz="1467" dirty="0">
                <a:solidFill>
                  <a:srgbClr val="333333"/>
                </a:solidFill>
                <a:latin typeface="Noto Sans JP"/>
              </a:rPr>
              <a:t> </a:t>
            </a:r>
            <a:r>
              <a:rPr lang="ja-JP" altLang="en-US" sz="1467">
                <a:solidFill>
                  <a:srgbClr val="333333"/>
                </a:solidFill>
                <a:latin typeface="Noto Sans JP"/>
              </a:rPr>
              <a:t>東京工業大学）発ベンチャーです</a:t>
            </a:r>
            <a:endParaRPr lang="ja-JP" altLang="en-US" sz="1467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D0E0E3CE-8947-47C8-70FF-2D82C1A56F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930" y="2777183"/>
            <a:ext cx="4895445" cy="1467771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DAC5932-5166-E7D8-6C43-0DCC5EA44355}"/>
              </a:ext>
            </a:extLst>
          </p:cNvPr>
          <p:cNvSpPr txBox="1"/>
          <p:nvPr/>
        </p:nvSpPr>
        <p:spPr>
          <a:xfrm>
            <a:off x="7746656" y="4505477"/>
            <a:ext cx="2982305" cy="526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1275" tIns="41275" rIns="41275" bIns="41275" numCol="1" spcCol="38100" rtlCol="0" anchor="ctr">
            <a:spAutoFit/>
          </a:bodyPr>
          <a:lstStyle/>
          <a:p>
            <a:pPr algn="dist" defTabSz="1981101" hangingPunct="0">
              <a:lnSpc>
                <a:spcPct val="90000"/>
              </a:lnSpc>
              <a:defRPr/>
            </a:pPr>
            <a:r>
              <a:rPr lang="ja-JP" altLang="en-US" sz="3200" b="1" kern="0">
                <a:solidFill>
                  <a:srgbClr val="000000"/>
                </a:solidFill>
                <a:latin typeface="Canela Text Regular"/>
                <a:sym typeface="Canela Text Regular"/>
              </a:rPr>
              <a:t>新感覚尿ケア</a:t>
            </a:r>
            <a:endParaRPr lang="en-US" altLang="ja-JP" sz="3200" b="1" kern="0" dirty="0">
              <a:solidFill>
                <a:srgbClr val="000000"/>
              </a:solidFill>
              <a:latin typeface="Canela Text Regular"/>
              <a:sym typeface="Canela Text Regular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80E25A7-B964-208B-EF24-40E7418867F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402" y="2520099"/>
            <a:ext cx="3042559" cy="912231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131B1CE-3A51-C3C9-D897-B60EC0503EAF}"/>
              </a:ext>
            </a:extLst>
          </p:cNvPr>
          <p:cNvSpPr/>
          <p:nvPr/>
        </p:nvSpPr>
        <p:spPr>
          <a:xfrm>
            <a:off x="6759958" y="1422690"/>
            <a:ext cx="4895445" cy="48954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sp>
        <p:nvSpPr>
          <p:cNvPr id="16" name="2021/05/10">
            <a:extLst>
              <a:ext uri="{FF2B5EF4-FFF2-40B4-BE49-F238E27FC236}">
                <a16:creationId xmlns:a16="http://schemas.microsoft.com/office/drawing/2014/main" id="{F417DB4F-F2A8-5DF4-6495-40892A2B11D9}"/>
              </a:ext>
            </a:extLst>
          </p:cNvPr>
          <p:cNvSpPr txBox="1"/>
          <p:nvPr/>
        </p:nvSpPr>
        <p:spPr>
          <a:xfrm>
            <a:off x="432121" y="2623909"/>
            <a:ext cx="3161122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275" tIns="41275" rIns="41275" bIns="41275" numCol="1" anchor="ctr">
            <a:spAutoFit/>
          </a:bodyPr>
          <a:lstStyle>
            <a:lvl1pPr algn="l">
              <a:defRPr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lvl1pPr>
          </a:lstStyle>
          <a:p>
            <a:pPr defTabSz="1981101" hangingPunct="0">
              <a:lnSpc>
                <a:spcPct val="90000"/>
              </a:lnSpc>
              <a:defRPr/>
            </a:pPr>
            <a:r>
              <a:rPr lang="ja-JP" altLang="en-US" sz="2400" b="1" kern="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所在地：東京都荒川区</a:t>
            </a:r>
            <a:endParaRPr sz="2400" b="1" kern="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7" name="2021/05/10">
            <a:extLst>
              <a:ext uri="{FF2B5EF4-FFF2-40B4-BE49-F238E27FC236}">
                <a16:creationId xmlns:a16="http://schemas.microsoft.com/office/drawing/2014/main" id="{E12DCD27-CC5D-0B13-6833-89FD63E3B672}"/>
              </a:ext>
            </a:extLst>
          </p:cNvPr>
          <p:cNvSpPr txBox="1"/>
          <p:nvPr/>
        </p:nvSpPr>
        <p:spPr>
          <a:xfrm>
            <a:off x="432121" y="3215362"/>
            <a:ext cx="6238887" cy="10831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275" tIns="41275" rIns="41275" bIns="41275" numCol="1" anchor="ctr">
            <a:spAutoFit/>
          </a:bodyPr>
          <a:lstStyle>
            <a:lvl1pPr algn="l">
              <a:defRPr>
                <a:latin typeface="游ゴシック体 ミディアム"/>
                <a:ea typeface="游ゴシック体 ミディアム"/>
                <a:cs typeface="游ゴシック体 ミディアム"/>
                <a:sym typeface="游ゴシック体 ミディアム"/>
              </a:defRPr>
            </a:lvl1pPr>
          </a:lstStyle>
          <a:p>
            <a:pPr defTabSz="1981101" hangingPunct="0">
              <a:lnSpc>
                <a:spcPct val="90000"/>
              </a:lnSpc>
              <a:defRPr/>
            </a:pPr>
            <a:r>
              <a:rPr lang="ja-JP" altLang="en-US" sz="2400" b="1" kern="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事業内容：パーソナルケア製品の研究開発、</a:t>
            </a:r>
            <a:endParaRPr lang="en-US" altLang="ja-JP" sz="2400" b="1" kern="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defTabSz="1981101" hangingPunct="0">
              <a:lnSpc>
                <a:spcPct val="90000"/>
              </a:lnSpc>
              <a:defRPr/>
            </a:pPr>
            <a:r>
              <a:rPr lang="ja-JP" altLang="en-US" sz="2400" b="1" kern="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　　企画・設計、製造、販売、および</a:t>
            </a:r>
            <a:endParaRPr lang="en-US" altLang="ja-JP" sz="2400" b="1" kern="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defTabSz="1981101" hangingPunct="0">
              <a:lnSpc>
                <a:spcPct val="90000"/>
              </a:lnSpc>
              <a:defRPr/>
            </a:pPr>
            <a:r>
              <a:rPr lang="ja-JP" altLang="en-US" sz="2400" b="1" kern="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　　関連するサービスの提供</a:t>
            </a:r>
            <a:endParaRPr sz="2400" b="1" kern="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26A0A1-805B-2B9C-5D39-ADAFC4184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AED57-A8E7-C441-BB0E-39C2E95B17A3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82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F0FCC-D27C-650B-B57C-46B89AC53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2151E80-1839-31A9-B3AA-595547F4E756}"/>
              </a:ext>
            </a:extLst>
          </p:cNvPr>
          <p:cNvGrpSpPr/>
          <p:nvPr/>
        </p:nvGrpSpPr>
        <p:grpSpPr>
          <a:xfrm>
            <a:off x="4426601" y="3089451"/>
            <a:ext cx="3337327" cy="679097"/>
            <a:chOff x="3149493" y="2317090"/>
            <a:chExt cx="2502995" cy="509323"/>
          </a:xfrm>
        </p:grpSpPr>
        <p:sp>
          <p:nvSpPr>
            <p:cNvPr id="2" name="01">
              <a:extLst>
                <a:ext uri="{FF2B5EF4-FFF2-40B4-BE49-F238E27FC236}">
                  <a16:creationId xmlns:a16="http://schemas.microsoft.com/office/drawing/2014/main" id="{29483272-539D-ACB3-0CC7-048AE2530E6E}"/>
                </a:ext>
              </a:extLst>
            </p:cNvPr>
            <p:cNvSpPr txBox="1"/>
            <p:nvPr/>
          </p:nvSpPr>
          <p:spPr>
            <a:xfrm>
              <a:off x="3149493" y="2317090"/>
              <a:ext cx="609013" cy="5093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1275" tIns="41275" rIns="41275" bIns="41275" anchor="ctr">
              <a:spAutoFit/>
            </a:bodyPr>
            <a:lstStyle>
              <a:lvl1pPr algn="l">
                <a:defRPr sz="8000" spc="480">
                  <a:solidFill>
                    <a:srgbClr val="FFFFFF"/>
                  </a:solidFill>
                  <a:latin typeface="游ゴシック体 ボールド"/>
                  <a:ea typeface="游ゴシック体 ボールド"/>
                  <a:cs typeface="游ゴシック体 ボールド"/>
                  <a:sym typeface="游ゴシック体 ボールド"/>
                </a:defRPr>
              </a:lvl1pPr>
            </a:lstStyle>
            <a:p>
              <a:pPr defTabSz="1981101" hangingPunct="0">
                <a:lnSpc>
                  <a:spcPct val="90000"/>
                </a:lnSpc>
                <a:defRPr/>
              </a:pPr>
              <a:r>
                <a:rPr sz="4267" b="1" kern="0" spc="391" dirty="0">
                  <a:solidFill>
                    <a:schemeClr val="tx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0</a:t>
              </a:r>
              <a:r>
                <a:rPr lang="en-US" sz="4267" b="1" kern="0" spc="391" dirty="0">
                  <a:solidFill>
                    <a:schemeClr val="tx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3</a:t>
              </a:r>
              <a:endParaRPr sz="4267" b="1" kern="0" spc="39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3" name="会社概要">
              <a:extLst>
                <a:ext uri="{FF2B5EF4-FFF2-40B4-BE49-F238E27FC236}">
                  <a16:creationId xmlns:a16="http://schemas.microsoft.com/office/drawing/2014/main" id="{BEC71F9A-A98C-CCEF-A723-B3DA41A92CE7}"/>
                </a:ext>
              </a:extLst>
            </p:cNvPr>
            <p:cNvSpPr txBox="1"/>
            <p:nvPr/>
          </p:nvSpPr>
          <p:spPr>
            <a:xfrm>
              <a:off x="4247247" y="2317090"/>
              <a:ext cx="1405241" cy="5093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1275" tIns="41275" rIns="41275" bIns="41275" anchor="ctr">
              <a:spAutoFit/>
            </a:bodyPr>
            <a:lstStyle>
              <a:lvl1pPr algn="l">
                <a:defRPr sz="8000" spc="480">
                  <a:solidFill>
                    <a:srgbClr val="FFFFFF"/>
                  </a:solidFill>
                  <a:latin typeface="游ゴシック体 ボールド"/>
                  <a:ea typeface="游ゴシック体 ボールド"/>
                  <a:cs typeface="游ゴシック体 ボールド"/>
                  <a:sym typeface="游ゴシック体 ボールド"/>
                </a:defRPr>
              </a:lvl1pPr>
            </a:lstStyle>
            <a:p>
              <a:pPr defTabSz="1981101" hangingPunct="0">
                <a:lnSpc>
                  <a:spcPct val="90000"/>
                </a:lnSpc>
                <a:defRPr/>
              </a:pPr>
              <a:r>
                <a:rPr lang="ja-JP" altLang="en-US" sz="4267" b="1" kern="0" spc="391">
                  <a:solidFill>
                    <a:schemeClr val="tx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新感覚</a:t>
              </a:r>
              <a:endParaRPr sz="4267" b="1" kern="0" spc="39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4" name="四角形">
              <a:extLst>
                <a:ext uri="{FF2B5EF4-FFF2-40B4-BE49-F238E27FC236}">
                  <a16:creationId xmlns:a16="http://schemas.microsoft.com/office/drawing/2014/main" id="{A82611A7-2118-D20C-8D83-F6DA302C76B1}"/>
                </a:ext>
              </a:extLst>
            </p:cNvPr>
            <p:cNvSpPr/>
            <p:nvPr/>
          </p:nvSpPr>
          <p:spPr>
            <a:xfrm>
              <a:off x="3960903" y="2345281"/>
              <a:ext cx="46027" cy="375117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41275" tIns="41275" rIns="41275" bIns="41275" anchor="ctr"/>
            <a:lstStyle/>
            <a:p>
              <a:pPr algn="ctr" defTabSz="918324" hangingPunct="0"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 sz="2600" b="1" kern="0" dirty="0">
                <a:latin typeface="Yu Gothic" panose="020B0400000000000000" pitchFamily="34" charset="-128"/>
                <a:ea typeface="Yu Gothic" panose="020B0400000000000000" pitchFamily="34" charset="-128"/>
                <a:sym typeface="Graphik"/>
              </a:endParaRPr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283C5822-36C7-E0AB-9B52-36C8C4984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59" y="538111"/>
            <a:ext cx="3037057" cy="91058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5E3A5DB-3B0D-EDD2-8961-E8CBB6414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3047"/>
            <a:ext cx="3943376" cy="1182317"/>
          </a:xfrm>
          <a:prstGeom prst="rect">
            <a:avLst/>
          </a:prstGeom>
        </p:spPr>
      </p:pic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064B3560-3E2C-1AE8-0614-3720D072A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1157-A0CA-E14D-A3AA-089C5C384A5D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25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A6A44-3225-68E6-B9E6-F82C3DBDD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">
            <a:extLst>
              <a:ext uri="{FF2B5EF4-FFF2-40B4-BE49-F238E27FC236}">
                <a16:creationId xmlns:a16="http://schemas.microsoft.com/office/drawing/2014/main" id="{4CB9D1E5-884E-541F-7EAA-F22AF947ABD4}"/>
              </a:ext>
            </a:extLst>
          </p:cNvPr>
          <p:cNvSpPr/>
          <p:nvPr/>
        </p:nvSpPr>
        <p:spPr>
          <a:xfrm>
            <a:off x="0" y="-20561"/>
            <a:ext cx="12192000" cy="774932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41275" tIns="41275" rIns="41275" bIns="41275" anchor="ctr"/>
          <a:lstStyle/>
          <a:p>
            <a:pPr algn="ctr" defTabSz="918324" hangingPunct="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2600" kern="0">
              <a:solidFill>
                <a:srgbClr val="FFFFFF"/>
              </a:solidFill>
              <a:latin typeface="Graphik"/>
              <a:sym typeface="Graphik"/>
            </a:endParaRPr>
          </a:p>
        </p:txBody>
      </p:sp>
      <p:sp>
        <p:nvSpPr>
          <p:cNvPr id="5" name="会社情報">
            <a:extLst>
              <a:ext uri="{FF2B5EF4-FFF2-40B4-BE49-F238E27FC236}">
                <a16:creationId xmlns:a16="http://schemas.microsoft.com/office/drawing/2014/main" id="{EC4EEC0A-FC15-8963-F4D2-66F9CEF24132}"/>
              </a:ext>
            </a:extLst>
          </p:cNvPr>
          <p:cNvSpPr txBox="1"/>
          <p:nvPr/>
        </p:nvSpPr>
        <p:spPr>
          <a:xfrm>
            <a:off x="416485" y="74186"/>
            <a:ext cx="3776675" cy="575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275" tIns="41275" rIns="41275" bIns="41275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981052" hangingPunct="0">
              <a:defRPr/>
            </a:pPr>
            <a:r>
              <a:rPr lang="ja-JP" altLang="en-US" sz="3200" b="1" kern="0">
                <a:latin typeface="Yu Gothic" panose="020B0400000000000000" pitchFamily="34" charset="-128"/>
                <a:ea typeface="Yu Gothic" panose="020B0400000000000000" pitchFamily="34" charset="-128"/>
              </a:rPr>
              <a:t>ライフスタイル支援</a:t>
            </a:r>
            <a:endParaRPr sz="3200" b="1" kern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C540F6A-3D97-8EB0-F897-B9149612B7D0}"/>
              </a:ext>
            </a:extLst>
          </p:cNvPr>
          <p:cNvSpPr txBox="1"/>
          <p:nvPr/>
        </p:nvSpPr>
        <p:spPr>
          <a:xfrm>
            <a:off x="1531928" y="872358"/>
            <a:ext cx="3199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667" b="1" dirty="0"/>
              <a:t>【</a:t>
            </a:r>
            <a:r>
              <a:rPr lang="ja-JP" altLang="en-US" sz="2667" b="1"/>
              <a:t>セルフケア</a:t>
            </a:r>
            <a:r>
              <a:rPr lang="en-US" altLang="ja-JP" sz="2667" b="1" dirty="0"/>
              <a:t>】</a:t>
            </a:r>
          </a:p>
          <a:p>
            <a:pPr algn="ctr"/>
            <a:r>
              <a:rPr lang="ja-JP" altLang="en-US" sz="2133" b="1">
                <a:solidFill>
                  <a:schemeClr val="bg1">
                    <a:lumMod val="50000"/>
                  </a:schemeClr>
                </a:solidFill>
              </a:rPr>
              <a:t>（自分でケアできる人）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C41D0079-0289-5D53-C616-AE28A8E7E7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2812" y="1734133"/>
            <a:ext cx="3334249" cy="5001375"/>
          </a:xfrm>
          <a:prstGeom prst="rect">
            <a:avLst/>
          </a:prstGeom>
          <a:noFill/>
          <a:effectLst>
            <a:softEdge rad="156826"/>
          </a:effec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2879E2E-FE8D-D9FB-9512-D782DD8D7100}"/>
              </a:ext>
            </a:extLst>
          </p:cNvPr>
          <p:cNvSpPr txBox="1"/>
          <p:nvPr/>
        </p:nvSpPr>
        <p:spPr>
          <a:xfrm>
            <a:off x="5621868" y="1811867"/>
            <a:ext cx="3929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189" indent="-457189">
              <a:buFont typeface="Wingdings" pitchFamily="2" charset="2"/>
              <a:buChar char="l"/>
            </a:pPr>
            <a:r>
              <a:rPr lang="ja-JP" altLang="en-US" sz="3200"/>
              <a:t>就労・就学支援に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AB5A01-6A0A-50A8-AE31-B1757FCA5934}"/>
              </a:ext>
            </a:extLst>
          </p:cNvPr>
          <p:cNvSpPr txBox="1"/>
          <p:nvPr/>
        </p:nvSpPr>
        <p:spPr>
          <a:xfrm>
            <a:off x="5621867" y="2630157"/>
            <a:ext cx="5570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189" indent="-457189">
              <a:buFont typeface="Wingdings" pitchFamily="2" charset="2"/>
              <a:buChar char="l"/>
            </a:pPr>
            <a:r>
              <a:rPr lang="ja-JP" altLang="en-US" sz="3200"/>
              <a:t>長距離の移動やレジャーに</a:t>
            </a:r>
          </a:p>
        </p:txBody>
      </p:sp>
      <p:pic>
        <p:nvPicPr>
          <p:cNvPr id="14338" name="Picture 2" descr="横から見た車椅子に乗る人のイラスト（男性）">
            <a:extLst>
              <a:ext uri="{FF2B5EF4-FFF2-40B4-BE49-F238E27FC236}">
                <a16:creationId xmlns:a16="http://schemas.microsoft.com/office/drawing/2014/main" id="{83811868-E3F6-3353-EEC5-297CA3A11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867" y="3539617"/>
            <a:ext cx="2658533" cy="305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FDC3200C-503A-0B89-0FD3-09DD4C8D0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3D1D3-96BC-214B-9449-D060023ABEB5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808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3CCE2-DEAD-495F-9F79-B7AFF0617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">
            <a:extLst>
              <a:ext uri="{FF2B5EF4-FFF2-40B4-BE49-F238E27FC236}">
                <a16:creationId xmlns:a16="http://schemas.microsoft.com/office/drawing/2014/main" id="{405AC4D7-3A4D-C06E-56F8-8BD1A483DD26}"/>
              </a:ext>
            </a:extLst>
          </p:cNvPr>
          <p:cNvSpPr/>
          <p:nvPr/>
        </p:nvSpPr>
        <p:spPr>
          <a:xfrm>
            <a:off x="0" y="-20561"/>
            <a:ext cx="12192000" cy="774932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41275" tIns="41275" rIns="41275" bIns="41275" anchor="ctr"/>
          <a:lstStyle/>
          <a:p>
            <a:pPr algn="ctr" defTabSz="918324" hangingPunct="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2600" kern="0">
              <a:solidFill>
                <a:srgbClr val="FFFFFF"/>
              </a:solidFill>
              <a:latin typeface="Graphik"/>
              <a:sym typeface="Graphik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788D1C4-089A-08A9-18BD-87D38D38C0FA}"/>
              </a:ext>
            </a:extLst>
          </p:cNvPr>
          <p:cNvSpPr txBox="1"/>
          <p:nvPr/>
        </p:nvSpPr>
        <p:spPr>
          <a:xfrm>
            <a:off x="1921620" y="1078801"/>
            <a:ext cx="155042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67" b="1" dirty="0"/>
              <a:t>【</a:t>
            </a:r>
            <a:r>
              <a:rPr lang="ja-JP" altLang="en-US" sz="2667" b="1"/>
              <a:t>介護</a:t>
            </a:r>
            <a:r>
              <a:rPr lang="en-US" altLang="ja-JP" sz="2667" b="1" dirty="0"/>
              <a:t>】</a:t>
            </a:r>
            <a:endParaRPr lang="ja-JP" altLang="en-US" sz="2667" b="1"/>
          </a:p>
        </p:txBody>
      </p:sp>
      <p:sp>
        <p:nvSpPr>
          <p:cNvPr id="2" name="会社情報">
            <a:extLst>
              <a:ext uri="{FF2B5EF4-FFF2-40B4-BE49-F238E27FC236}">
                <a16:creationId xmlns:a16="http://schemas.microsoft.com/office/drawing/2014/main" id="{5EB30E90-350E-FDAE-9E13-E94BDC6FA8A9}"/>
              </a:ext>
            </a:extLst>
          </p:cNvPr>
          <p:cNvSpPr txBox="1"/>
          <p:nvPr/>
        </p:nvSpPr>
        <p:spPr>
          <a:xfrm>
            <a:off x="416485" y="74186"/>
            <a:ext cx="3776675" cy="575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275" tIns="41275" rIns="41275" bIns="41275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981052" hangingPunct="0">
              <a:defRPr/>
            </a:pPr>
            <a:r>
              <a:rPr lang="ja-JP" altLang="en-US" sz="3200" b="1" kern="0">
                <a:latin typeface="Yu Gothic" panose="020B0400000000000000" pitchFamily="34" charset="-128"/>
                <a:ea typeface="Yu Gothic" panose="020B0400000000000000" pitchFamily="34" charset="-128"/>
              </a:rPr>
              <a:t>ライフスタイル支援</a:t>
            </a:r>
            <a:endParaRPr sz="3200" b="1" kern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55982A1-8F0E-4C34-64A1-DF914A17EB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45" y="1600085"/>
            <a:ext cx="3719208" cy="1859604"/>
          </a:xfrm>
          <a:prstGeom prst="rect">
            <a:avLst/>
          </a:prstGeom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1B07E177-7AE1-E3D6-3AE4-98D88792653D}"/>
              </a:ext>
            </a:extLst>
          </p:cNvPr>
          <p:cNvCxnSpPr>
            <a:cxnSpLocks/>
          </p:cNvCxnSpPr>
          <p:nvPr/>
        </p:nvCxnSpPr>
        <p:spPr>
          <a:xfrm flipH="1">
            <a:off x="3167291" y="2147407"/>
            <a:ext cx="387117" cy="451911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図 8">
            <a:extLst>
              <a:ext uri="{FF2B5EF4-FFF2-40B4-BE49-F238E27FC236}">
                <a16:creationId xmlns:a16="http://schemas.microsoft.com/office/drawing/2014/main" id="{C12A40C4-5D6D-3645-05C5-52F893CDC4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452" y="1585968"/>
            <a:ext cx="2211597" cy="663089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47109D1-C299-7D42-E3E7-2B4F001BC800}"/>
              </a:ext>
            </a:extLst>
          </p:cNvPr>
          <p:cNvSpPr txBox="1"/>
          <p:nvPr/>
        </p:nvSpPr>
        <p:spPr>
          <a:xfrm>
            <a:off x="4258354" y="1701027"/>
            <a:ext cx="958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US" altLang="en-US" sz="2400" b="1" dirty="0"/>
              <a:t>装着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375D0AAF-FA33-83CF-7D58-0C4B57D90359}"/>
              </a:ext>
            </a:extLst>
          </p:cNvPr>
          <p:cNvCxnSpPr>
            <a:cxnSpLocks/>
          </p:cNvCxnSpPr>
          <p:nvPr/>
        </p:nvCxnSpPr>
        <p:spPr>
          <a:xfrm flipH="1" flipV="1">
            <a:off x="3250321" y="2980815"/>
            <a:ext cx="570833" cy="255003"/>
          </a:xfrm>
          <a:prstGeom prst="straightConnector1">
            <a:avLst/>
          </a:prstGeom>
          <a:ln w="3492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B37EB14-9068-A0D8-8DAD-E8FCC0F4B233}"/>
              </a:ext>
            </a:extLst>
          </p:cNvPr>
          <p:cNvSpPr txBox="1"/>
          <p:nvPr/>
        </p:nvSpPr>
        <p:spPr>
          <a:xfrm>
            <a:off x="3879070" y="3068673"/>
            <a:ext cx="138491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US" altLang="en-US" sz="2667" b="1" dirty="0"/>
              <a:t>オムツ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78595429-9585-20F5-B8E1-4EC509DB4A73}"/>
              </a:ext>
            </a:extLst>
          </p:cNvPr>
          <p:cNvGrpSpPr/>
          <p:nvPr/>
        </p:nvGrpSpPr>
        <p:grpSpPr>
          <a:xfrm>
            <a:off x="834826" y="3663445"/>
            <a:ext cx="5261175" cy="2397171"/>
            <a:chOff x="222422" y="604955"/>
            <a:chExt cx="11059297" cy="5038993"/>
          </a:xfrm>
        </p:grpSpPr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E4A8FEB2-402F-23A4-F9ED-55C1CF84E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422" y="1485900"/>
              <a:ext cx="7772400" cy="3886200"/>
            </a:xfrm>
            <a:prstGeom prst="rect">
              <a:avLst/>
            </a:prstGeom>
          </p:spPr>
        </p:pic>
        <p:sp>
          <p:nvSpPr>
            <p:cNvPr id="23" name="円/楕円 22">
              <a:extLst>
                <a:ext uri="{FF2B5EF4-FFF2-40B4-BE49-F238E27FC236}">
                  <a16:creationId xmlns:a16="http://schemas.microsoft.com/office/drawing/2014/main" id="{9EBACB60-58B2-ECA8-D5AA-0B55000554BA}"/>
                </a:ext>
              </a:extLst>
            </p:cNvPr>
            <p:cNvSpPr/>
            <p:nvPr/>
          </p:nvSpPr>
          <p:spPr>
            <a:xfrm rot="883807">
              <a:off x="4842332" y="3454557"/>
              <a:ext cx="367186" cy="60387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US" altLang="en-US" sz="2400"/>
            </a:p>
          </p:txBody>
        </p:sp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D5580C96-24FE-4D7F-5EA6-9213E709A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1746" y="604955"/>
              <a:ext cx="4369973" cy="5038993"/>
            </a:xfrm>
            <a:prstGeom prst="rect">
              <a:avLst/>
            </a:prstGeom>
          </p:spPr>
        </p:pic>
      </p:grp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B3ABCD11-6935-88E8-26D4-E181788B48AF}"/>
              </a:ext>
            </a:extLst>
          </p:cNvPr>
          <p:cNvCxnSpPr>
            <a:cxnSpLocks/>
          </p:cNvCxnSpPr>
          <p:nvPr/>
        </p:nvCxnSpPr>
        <p:spPr>
          <a:xfrm flipH="1" flipV="1">
            <a:off x="2921959" y="5479067"/>
            <a:ext cx="354991" cy="552231"/>
          </a:xfrm>
          <a:prstGeom prst="straightConnector1">
            <a:avLst/>
          </a:prstGeom>
          <a:ln w="3492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F883B48-62E8-AD5E-3FD0-4E75AE2CCE28}"/>
              </a:ext>
            </a:extLst>
          </p:cNvPr>
          <p:cNvSpPr txBox="1"/>
          <p:nvPr/>
        </p:nvSpPr>
        <p:spPr>
          <a:xfrm>
            <a:off x="2558617" y="6235054"/>
            <a:ext cx="3390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US" altLang="en-US" sz="2400" b="1" dirty="0"/>
              <a:t>尿が溜まった状態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99C45C3-174D-499E-BF48-7E26F5E52A7E}"/>
              </a:ext>
            </a:extLst>
          </p:cNvPr>
          <p:cNvSpPr txBox="1"/>
          <p:nvPr/>
        </p:nvSpPr>
        <p:spPr>
          <a:xfrm>
            <a:off x="795057" y="6235054"/>
            <a:ext cx="2109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US" sz="2400" b="1" dirty="0"/>
              <a:t>500 ~ 800ml</a:t>
            </a:r>
            <a:endParaRPr lang="ja-US" altLang="en-US" sz="2400" b="1" dirty="0"/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621F4289-7309-9D52-C350-54D8920CCA5B}"/>
              </a:ext>
            </a:extLst>
          </p:cNvPr>
          <p:cNvGrpSpPr/>
          <p:nvPr/>
        </p:nvGrpSpPr>
        <p:grpSpPr>
          <a:xfrm>
            <a:off x="7302434" y="3705715"/>
            <a:ext cx="3390769" cy="2470976"/>
            <a:chOff x="7786011" y="3832220"/>
            <a:chExt cx="2990446" cy="2179247"/>
          </a:xfrm>
        </p:grpSpPr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DDC9CEB3-8B98-5B07-2E00-83623BD13034}"/>
                </a:ext>
              </a:extLst>
            </p:cNvPr>
            <p:cNvGrpSpPr/>
            <p:nvPr/>
          </p:nvGrpSpPr>
          <p:grpSpPr>
            <a:xfrm>
              <a:off x="7786011" y="3832220"/>
              <a:ext cx="1889911" cy="2179247"/>
              <a:chOff x="1484023" y="3686446"/>
              <a:chExt cx="1889911" cy="2179247"/>
            </a:xfrm>
          </p:grpSpPr>
          <p:pic>
            <p:nvPicPr>
              <p:cNvPr id="38" name="図 37">
                <a:extLst>
                  <a:ext uri="{FF2B5EF4-FFF2-40B4-BE49-F238E27FC236}">
                    <a16:creationId xmlns:a16="http://schemas.microsoft.com/office/drawing/2014/main" id="{A48855E7-7516-4EE1-4B83-F5595FF296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484023" y="3686446"/>
                <a:ext cx="1889911" cy="2179247"/>
              </a:xfrm>
              <a:prstGeom prst="rect">
                <a:avLst/>
              </a:prstGeom>
            </p:spPr>
          </p:pic>
          <p:sp>
            <p:nvSpPr>
              <p:cNvPr id="39" name="フリーフォーム 38">
                <a:extLst>
                  <a:ext uri="{FF2B5EF4-FFF2-40B4-BE49-F238E27FC236}">
                    <a16:creationId xmlns:a16="http://schemas.microsoft.com/office/drawing/2014/main" id="{799F621E-F780-D101-29FF-90E6A7D5ED1E}"/>
                  </a:ext>
                </a:extLst>
              </p:cNvPr>
              <p:cNvSpPr/>
              <p:nvPr/>
            </p:nvSpPr>
            <p:spPr>
              <a:xfrm>
                <a:off x="2677322" y="4535250"/>
                <a:ext cx="406546" cy="146478"/>
              </a:xfrm>
              <a:custGeom>
                <a:avLst/>
                <a:gdLst>
                  <a:gd name="connsiteX0" fmla="*/ 44850 w 406546"/>
                  <a:gd name="connsiteY0" fmla="*/ 146478 h 146478"/>
                  <a:gd name="connsiteX1" fmla="*/ 337458 w 406546"/>
                  <a:gd name="connsiteY1" fmla="*/ 146478 h 146478"/>
                  <a:gd name="connsiteX2" fmla="*/ 361842 w 406546"/>
                  <a:gd name="connsiteY2" fmla="*/ 134286 h 146478"/>
                  <a:gd name="connsiteX3" fmla="*/ 398418 w 406546"/>
                  <a:gd name="connsiteY3" fmla="*/ 97710 h 146478"/>
                  <a:gd name="connsiteX4" fmla="*/ 406546 w 406546"/>
                  <a:gd name="connsiteY4" fmla="*/ 73326 h 146478"/>
                  <a:gd name="connsiteX5" fmla="*/ 398418 w 406546"/>
                  <a:gd name="connsiteY5" fmla="*/ 44878 h 146478"/>
                  <a:gd name="connsiteX6" fmla="*/ 382162 w 406546"/>
                  <a:gd name="connsiteY6" fmla="*/ 20494 h 146478"/>
                  <a:gd name="connsiteX7" fmla="*/ 369970 w 406546"/>
                  <a:gd name="connsiteY7" fmla="*/ 12366 h 146478"/>
                  <a:gd name="connsiteX8" fmla="*/ 361842 w 406546"/>
                  <a:gd name="connsiteY8" fmla="*/ 174 h 146478"/>
                  <a:gd name="connsiteX9" fmla="*/ 325266 w 406546"/>
                  <a:gd name="connsiteY9" fmla="*/ 8302 h 146478"/>
                  <a:gd name="connsiteX10" fmla="*/ 170834 w 406546"/>
                  <a:gd name="connsiteY10" fmla="*/ 12366 h 146478"/>
                  <a:gd name="connsiteX11" fmla="*/ 52978 w 406546"/>
                  <a:gd name="connsiteY11" fmla="*/ 16430 h 146478"/>
                  <a:gd name="connsiteX12" fmla="*/ 36722 w 406546"/>
                  <a:gd name="connsiteY12" fmla="*/ 20494 h 146478"/>
                  <a:gd name="connsiteX13" fmla="*/ 4210 w 406546"/>
                  <a:gd name="connsiteY13" fmla="*/ 24558 h 146478"/>
                  <a:gd name="connsiteX14" fmla="*/ 146 w 406546"/>
                  <a:gd name="connsiteY14" fmla="*/ 53006 h 146478"/>
                  <a:gd name="connsiteX15" fmla="*/ 4210 w 406546"/>
                  <a:gd name="connsiteY15" fmla="*/ 85518 h 146478"/>
                  <a:gd name="connsiteX16" fmla="*/ 8274 w 406546"/>
                  <a:gd name="connsiteY16" fmla="*/ 97710 h 146478"/>
                  <a:gd name="connsiteX17" fmla="*/ 48914 w 406546"/>
                  <a:gd name="connsiteY17" fmla="*/ 138350 h 146478"/>
                  <a:gd name="connsiteX18" fmla="*/ 44850 w 406546"/>
                  <a:gd name="connsiteY18" fmla="*/ 146478 h 146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06546" h="146478">
                    <a:moveTo>
                      <a:pt x="44850" y="146478"/>
                    </a:moveTo>
                    <a:lnTo>
                      <a:pt x="337458" y="146478"/>
                    </a:lnTo>
                    <a:lnTo>
                      <a:pt x="361842" y="134286"/>
                    </a:lnTo>
                    <a:cubicBezTo>
                      <a:pt x="373268" y="124492"/>
                      <a:pt x="391469" y="113345"/>
                      <a:pt x="398418" y="97710"/>
                    </a:cubicBezTo>
                    <a:cubicBezTo>
                      <a:pt x="401898" y="89881"/>
                      <a:pt x="406546" y="73326"/>
                      <a:pt x="406546" y="73326"/>
                    </a:cubicBezTo>
                    <a:cubicBezTo>
                      <a:pt x="405589" y="69500"/>
                      <a:pt x="401068" y="49648"/>
                      <a:pt x="398418" y="44878"/>
                    </a:cubicBezTo>
                    <a:cubicBezTo>
                      <a:pt x="393674" y="36339"/>
                      <a:pt x="390290" y="25913"/>
                      <a:pt x="382162" y="20494"/>
                    </a:cubicBezTo>
                    <a:lnTo>
                      <a:pt x="369970" y="12366"/>
                    </a:lnTo>
                    <a:cubicBezTo>
                      <a:pt x="367261" y="8302"/>
                      <a:pt x="366538" y="1516"/>
                      <a:pt x="361842" y="174"/>
                    </a:cubicBezTo>
                    <a:cubicBezTo>
                      <a:pt x="356397" y="-1382"/>
                      <a:pt x="331766" y="7992"/>
                      <a:pt x="325266" y="8302"/>
                    </a:cubicBezTo>
                    <a:cubicBezTo>
                      <a:pt x="273829" y="10751"/>
                      <a:pt x="222306" y="10830"/>
                      <a:pt x="170834" y="12366"/>
                    </a:cubicBezTo>
                    <a:lnTo>
                      <a:pt x="52978" y="16430"/>
                    </a:lnTo>
                    <a:cubicBezTo>
                      <a:pt x="47559" y="17785"/>
                      <a:pt x="42231" y="19576"/>
                      <a:pt x="36722" y="20494"/>
                    </a:cubicBezTo>
                    <a:cubicBezTo>
                      <a:pt x="25949" y="22290"/>
                      <a:pt x="12373" y="17302"/>
                      <a:pt x="4210" y="24558"/>
                    </a:cubicBezTo>
                    <a:cubicBezTo>
                      <a:pt x="-2949" y="30922"/>
                      <a:pt x="1501" y="43523"/>
                      <a:pt x="146" y="53006"/>
                    </a:cubicBezTo>
                    <a:cubicBezTo>
                      <a:pt x="1501" y="63843"/>
                      <a:pt x="2256" y="74772"/>
                      <a:pt x="4210" y="85518"/>
                    </a:cubicBezTo>
                    <a:cubicBezTo>
                      <a:pt x="4976" y="89733"/>
                      <a:pt x="6194" y="93965"/>
                      <a:pt x="8274" y="97710"/>
                    </a:cubicBezTo>
                    <a:cubicBezTo>
                      <a:pt x="18126" y="115444"/>
                      <a:pt x="28225" y="131454"/>
                      <a:pt x="48914" y="138350"/>
                    </a:cubicBezTo>
                    <a:cubicBezTo>
                      <a:pt x="62391" y="142842"/>
                      <a:pt x="56822" y="142414"/>
                      <a:pt x="44850" y="146478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US" altLang="en-US" sz="2400"/>
              </a:p>
            </p:txBody>
          </p:sp>
        </p:grpSp>
        <p:pic>
          <p:nvPicPr>
            <p:cNvPr id="37" name="Picture 2" descr="便座を上げたトイレのイラスト">
              <a:extLst>
                <a:ext uri="{FF2B5EF4-FFF2-40B4-BE49-F238E27FC236}">
                  <a16:creationId xmlns:a16="http://schemas.microsoft.com/office/drawing/2014/main" id="{36F1848A-CF10-EE37-2BA4-AAC82DC647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8116" y="4246641"/>
              <a:ext cx="1458341" cy="1576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761DC99F-2C17-A621-47D7-40B5666D0E17}"/>
              </a:ext>
            </a:extLst>
          </p:cNvPr>
          <p:cNvCxnSpPr/>
          <p:nvPr/>
        </p:nvCxnSpPr>
        <p:spPr>
          <a:xfrm>
            <a:off x="6101787" y="5215054"/>
            <a:ext cx="1073963" cy="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D87F48A4-7FD1-E66A-D85A-1822AEDDFF7A}"/>
              </a:ext>
            </a:extLst>
          </p:cNvPr>
          <p:cNvGrpSpPr/>
          <p:nvPr/>
        </p:nvGrpSpPr>
        <p:grpSpPr>
          <a:xfrm>
            <a:off x="5810557" y="1206230"/>
            <a:ext cx="5869226" cy="2193580"/>
            <a:chOff x="4622215" y="526158"/>
            <a:chExt cx="7289933" cy="2724559"/>
          </a:xfrm>
        </p:grpSpPr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190FACFA-E1F5-09F1-EB41-773CBC95605A}"/>
                </a:ext>
              </a:extLst>
            </p:cNvPr>
            <p:cNvCxnSpPr>
              <a:cxnSpLocks/>
              <a:stCxn id="43" idx="7"/>
              <a:endCxn id="43" idx="3"/>
            </p:cNvCxnSpPr>
            <p:nvPr/>
          </p:nvCxnSpPr>
          <p:spPr>
            <a:xfrm flipH="1">
              <a:off x="5021217" y="925160"/>
              <a:ext cx="1926555" cy="1926555"/>
            </a:xfrm>
            <a:prstGeom prst="line">
              <a:avLst/>
            </a:prstGeom>
            <a:ln w="203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ドーナツ 42">
              <a:extLst>
                <a:ext uri="{FF2B5EF4-FFF2-40B4-BE49-F238E27FC236}">
                  <a16:creationId xmlns:a16="http://schemas.microsoft.com/office/drawing/2014/main" id="{1EE9AF94-9E99-1AFB-4AA0-183AD4EA8EDB}"/>
                </a:ext>
              </a:extLst>
            </p:cNvPr>
            <p:cNvSpPr/>
            <p:nvPr/>
          </p:nvSpPr>
          <p:spPr>
            <a:xfrm>
              <a:off x="4622215" y="526158"/>
              <a:ext cx="2724559" cy="2724559"/>
            </a:xfrm>
            <a:prstGeom prst="donut">
              <a:avLst>
                <a:gd name="adj" fmla="val 750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US" altLang="en-US" sz="1400">
                <a:solidFill>
                  <a:schemeClr val="tx1"/>
                </a:solidFill>
              </a:endParaRPr>
            </a:p>
          </p:txBody>
        </p: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3455C25F-0905-BF63-1EC0-E913900F708D}"/>
                </a:ext>
              </a:extLst>
            </p:cNvPr>
            <p:cNvCxnSpPr>
              <a:cxnSpLocks/>
              <a:stCxn id="45" idx="7"/>
              <a:endCxn id="45" idx="3"/>
            </p:cNvCxnSpPr>
            <p:nvPr/>
          </p:nvCxnSpPr>
          <p:spPr>
            <a:xfrm flipH="1">
              <a:off x="9586591" y="925160"/>
              <a:ext cx="1926555" cy="1926555"/>
            </a:xfrm>
            <a:prstGeom prst="line">
              <a:avLst/>
            </a:prstGeom>
            <a:ln w="203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ドーナツ 44">
              <a:extLst>
                <a:ext uri="{FF2B5EF4-FFF2-40B4-BE49-F238E27FC236}">
                  <a16:creationId xmlns:a16="http://schemas.microsoft.com/office/drawing/2014/main" id="{AFC9267A-975D-5E28-65B8-5A648C2127DA}"/>
                </a:ext>
              </a:extLst>
            </p:cNvPr>
            <p:cNvSpPr/>
            <p:nvPr/>
          </p:nvSpPr>
          <p:spPr>
            <a:xfrm>
              <a:off x="9187589" y="526158"/>
              <a:ext cx="2724559" cy="2724559"/>
            </a:xfrm>
            <a:prstGeom prst="donut">
              <a:avLst>
                <a:gd name="adj" fmla="val 750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US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46AB761C-A7F8-016B-0EF9-C9E2D214EF5B}"/>
                </a:ext>
              </a:extLst>
            </p:cNvPr>
            <p:cNvSpPr txBox="1"/>
            <p:nvPr/>
          </p:nvSpPr>
          <p:spPr>
            <a:xfrm>
              <a:off x="9650220" y="1596047"/>
              <a:ext cx="1965541" cy="624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2667" b="1"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陰部洗浄</a:t>
              </a:r>
              <a:endParaRPr lang="ja-US" altLang="en-US" sz="2667" b="1" dirty="0">
                <a:latin typeface="HGMaruGothicMPRO" panose="020F0600000000000000" pitchFamily="34" charset="-128"/>
                <a:ea typeface="HGMaruGothicMPRO" panose="020F0600000000000000" pitchFamily="34" charset="-128"/>
              </a:endParaRPr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C5E511D6-020F-D6D1-B388-A0D6E89E32C4}"/>
                </a:ext>
              </a:extLst>
            </p:cNvPr>
            <p:cNvSpPr txBox="1"/>
            <p:nvPr/>
          </p:nvSpPr>
          <p:spPr>
            <a:xfrm rot="1800000">
              <a:off x="7745034" y="1051679"/>
              <a:ext cx="942872" cy="1915795"/>
            </a:xfrm>
            <a:prstGeom prst="rect">
              <a:avLst/>
            </a:prstGeom>
            <a:noFill/>
            <a:ln w="50800">
              <a:solidFill>
                <a:schemeClr val="tx1"/>
              </a:solidFill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ja-US" altLang="en-US" sz="3733" b="1" dirty="0"/>
                <a:t>不要</a:t>
              </a: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08E51E4C-BF7D-EFBF-C1E3-B1BDCC7C2903}"/>
                </a:ext>
              </a:extLst>
            </p:cNvPr>
            <p:cNvSpPr txBox="1"/>
            <p:nvPr/>
          </p:nvSpPr>
          <p:spPr>
            <a:xfrm>
              <a:off x="4714693" y="1538083"/>
              <a:ext cx="2399585" cy="624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US" altLang="en-US" sz="2667" b="1" dirty="0">
                  <a:latin typeface="HGMaruGothicMPRO" panose="020F0600000000000000" pitchFamily="34" charset="-128"/>
                  <a:ea typeface="HGMaruGothicMPRO" panose="020F0600000000000000" pitchFamily="34" charset="-128"/>
                </a:rPr>
                <a:t>オムツ交換</a:t>
              </a:r>
            </a:p>
          </p:txBody>
        </p:sp>
      </p:grpSp>
      <p:sp>
        <p:nvSpPr>
          <p:cNvPr id="15" name="下矢印 14">
            <a:extLst>
              <a:ext uri="{FF2B5EF4-FFF2-40B4-BE49-F238E27FC236}">
                <a16:creationId xmlns:a16="http://schemas.microsoft.com/office/drawing/2014/main" id="{E64025D5-1A46-C6CB-DE4E-00FE04EC1E1C}"/>
              </a:ext>
            </a:extLst>
          </p:cNvPr>
          <p:cNvSpPr/>
          <p:nvPr/>
        </p:nvSpPr>
        <p:spPr>
          <a:xfrm>
            <a:off x="2284004" y="3598334"/>
            <a:ext cx="571521" cy="566500"/>
          </a:xfrm>
          <a:prstGeom prst="downArrow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US" altLang="en-US" sz="240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51F4900-E533-B4C5-7C58-DE194E5FC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ECA2-234C-4849-9A8B-EA4F1503AD11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406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8443A-D7D7-E1D2-D5DD-9A4871F73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AA55613-3F78-83A6-244A-AA0D8052DD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53" y="1912248"/>
            <a:ext cx="5441244" cy="2540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E779EB5-4BBE-65BC-46A3-87F746B0BC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154449" y="1633427"/>
            <a:ext cx="5791915" cy="434491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14A15E-5A4A-2878-D75E-18826E906393}"/>
              </a:ext>
            </a:extLst>
          </p:cNvPr>
          <p:cNvSpPr txBox="1"/>
          <p:nvPr/>
        </p:nvSpPr>
        <p:spPr>
          <a:xfrm>
            <a:off x="7327448" y="5978342"/>
            <a:ext cx="3813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US" altLang="en-US" sz="2400" i="1" dirty="0"/>
              <a:t>オムツの下で約</a:t>
            </a:r>
            <a:r>
              <a:rPr lang="en-US" altLang="ja-US" sz="2400" i="1" dirty="0"/>
              <a:t>600ml</a:t>
            </a:r>
            <a:r>
              <a:rPr lang="ja-US" altLang="en-US" sz="2400" i="1" dirty="0"/>
              <a:t>排尿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9859F9-2082-956A-C819-ECF68BFD1EFD}"/>
              </a:ext>
            </a:extLst>
          </p:cNvPr>
          <p:cNvSpPr txBox="1"/>
          <p:nvPr/>
        </p:nvSpPr>
        <p:spPr>
          <a:xfrm>
            <a:off x="6154450" y="6388619"/>
            <a:ext cx="6083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US" altLang="en-US" sz="2000" dirty="0"/>
              <a:t>（</a:t>
            </a:r>
            <a:r>
              <a:rPr lang="en-US" altLang="ja-US" sz="2000" dirty="0"/>
              <a:t>※</a:t>
            </a:r>
            <a:r>
              <a:rPr lang="ja-US" altLang="en-US" sz="2000" dirty="0"/>
              <a:t>撮影のために男性器から本体を外しています）</a:t>
            </a:r>
          </a:p>
        </p:txBody>
      </p:sp>
      <p:sp>
        <p:nvSpPr>
          <p:cNvPr id="3" name="四角形">
            <a:extLst>
              <a:ext uri="{FF2B5EF4-FFF2-40B4-BE49-F238E27FC236}">
                <a16:creationId xmlns:a16="http://schemas.microsoft.com/office/drawing/2014/main" id="{E10C109B-2598-CA77-3C1B-78C9579F239A}"/>
              </a:ext>
            </a:extLst>
          </p:cNvPr>
          <p:cNvSpPr/>
          <p:nvPr/>
        </p:nvSpPr>
        <p:spPr>
          <a:xfrm>
            <a:off x="0" y="-20561"/>
            <a:ext cx="12192000" cy="774932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41275" tIns="41275" rIns="41275" bIns="41275" anchor="ctr"/>
          <a:lstStyle/>
          <a:p>
            <a:pPr algn="ctr" defTabSz="918324" hangingPunct="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2600" kern="0">
              <a:solidFill>
                <a:srgbClr val="FFFFFF"/>
              </a:solidFill>
              <a:latin typeface="Graphik"/>
              <a:sym typeface="Graphik"/>
            </a:endParaRPr>
          </a:p>
        </p:txBody>
      </p:sp>
      <p:sp>
        <p:nvSpPr>
          <p:cNvPr id="6" name="会社情報">
            <a:extLst>
              <a:ext uri="{FF2B5EF4-FFF2-40B4-BE49-F238E27FC236}">
                <a16:creationId xmlns:a16="http://schemas.microsoft.com/office/drawing/2014/main" id="{EEB520E9-7A1C-5FE2-EBAB-E9A1D73FD9D5}"/>
              </a:ext>
            </a:extLst>
          </p:cNvPr>
          <p:cNvSpPr txBox="1"/>
          <p:nvPr/>
        </p:nvSpPr>
        <p:spPr>
          <a:xfrm>
            <a:off x="394250" y="122494"/>
            <a:ext cx="3776675" cy="575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275" tIns="41275" rIns="41275" bIns="41275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981052" hangingPunct="0">
              <a:defRPr/>
            </a:pPr>
            <a:r>
              <a:rPr lang="ja-JP" altLang="en-US" sz="3200" b="1" kern="0">
                <a:latin typeface="Yu Gothic" panose="020B0400000000000000" pitchFamily="34" charset="-128"/>
                <a:ea typeface="Yu Gothic" panose="020B0400000000000000" pitchFamily="34" charset="-128"/>
              </a:rPr>
              <a:t>夜間のご利用の事例</a:t>
            </a:r>
            <a:endParaRPr sz="3200" b="1" kern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ABECBAC-F335-BAA5-C0A7-894EBFA3F6D5}"/>
              </a:ext>
            </a:extLst>
          </p:cNvPr>
          <p:cNvSpPr txBox="1"/>
          <p:nvPr/>
        </p:nvSpPr>
        <p:spPr>
          <a:xfrm>
            <a:off x="0" y="4581320"/>
            <a:ext cx="5936240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733" b="1"/>
              <a:t>夕食後、オムツの下に装着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8B08D43-504D-507A-67E7-D417BA235597}"/>
              </a:ext>
            </a:extLst>
          </p:cNvPr>
          <p:cNvSpPr txBox="1"/>
          <p:nvPr/>
        </p:nvSpPr>
        <p:spPr>
          <a:xfrm>
            <a:off x="8448532" y="984496"/>
            <a:ext cx="1143262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733" b="1"/>
              <a:t>翌朝</a:t>
            </a:r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7F75E8BC-B5DE-4039-C537-AAAE23994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604E-12A6-AA47-AE99-25D3CAC51195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83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6E179-17BE-3E1B-5C43-D32BBCF78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>
            <a:extLst>
              <a:ext uri="{FF2B5EF4-FFF2-40B4-BE49-F238E27FC236}">
                <a16:creationId xmlns:a16="http://schemas.microsoft.com/office/drawing/2014/main" id="{B6E47A69-D52C-EFF5-9A13-59EB295ADF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741" y="4040070"/>
            <a:ext cx="3777488" cy="2518325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4" name="四角形">
            <a:extLst>
              <a:ext uri="{FF2B5EF4-FFF2-40B4-BE49-F238E27FC236}">
                <a16:creationId xmlns:a16="http://schemas.microsoft.com/office/drawing/2014/main" id="{06D115A1-8401-3DA6-9FD1-72CCC2FF8E9D}"/>
              </a:ext>
            </a:extLst>
          </p:cNvPr>
          <p:cNvSpPr/>
          <p:nvPr/>
        </p:nvSpPr>
        <p:spPr>
          <a:xfrm>
            <a:off x="0" y="-20561"/>
            <a:ext cx="12192000" cy="774932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41275" tIns="41275" rIns="41275" bIns="41275" anchor="ctr"/>
          <a:lstStyle/>
          <a:p>
            <a:pPr algn="ctr" defTabSz="918324" hangingPunct="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2600" kern="0">
              <a:solidFill>
                <a:srgbClr val="FFFFFF"/>
              </a:solidFill>
              <a:latin typeface="Graphik"/>
              <a:sym typeface="Graphik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A838577-F540-BA1F-C4AC-07A1FDEADB15}"/>
              </a:ext>
            </a:extLst>
          </p:cNvPr>
          <p:cNvSpPr txBox="1"/>
          <p:nvPr/>
        </p:nvSpPr>
        <p:spPr>
          <a:xfrm>
            <a:off x="1941013" y="1012303"/>
            <a:ext cx="155042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67" b="1" dirty="0"/>
              <a:t>【</a:t>
            </a:r>
            <a:r>
              <a:rPr lang="ja-JP" altLang="en-US" sz="2667" b="1"/>
              <a:t>介護</a:t>
            </a:r>
            <a:r>
              <a:rPr lang="en-US" altLang="ja-JP" sz="2667" b="1" dirty="0"/>
              <a:t>】</a:t>
            </a:r>
            <a:endParaRPr lang="ja-JP" altLang="en-US" sz="2667" b="1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E1623D9D-8FE7-4D89-7CAB-016C8049C0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06" y="1545783"/>
            <a:ext cx="3557732" cy="2371821"/>
          </a:xfrm>
          <a:prstGeom prst="rect">
            <a:avLst/>
          </a:prstGeom>
          <a:effectLst>
            <a:softEdge rad="108836"/>
          </a:effectLst>
        </p:spPr>
      </p:pic>
      <p:sp>
        <p:nvSpPr>
          <p:cNvPr id="2" name="会社情報">
            <a:extLst>
              <a:ext uri="{FF2B5EF4-FFF2-40B4-BE49-F238E27FC236}">
                <a16:creationId xmlns:a16="http://schemas.microsoft.com/office/drawing/2014/main" id="{35C275B5-F8BF-B8F2-0DA5-AC76D8E5509F}"/>
              </a:ext>
            </a:extLst>
          </p:cNvPr>
          <p:cNvSpPr txBox="1"/>
          <p:nvPr/>
        </p:nvSpPr>
        <p:spPr>
          <a:xfrm>
            <a:off x="416485" y="74186"/>
            <a:ext cx="3776675" cy="575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275" tIns="41275" rIns="41275" bIns="41275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981052" hangingPunct="0">
              <a:defRPr/>
            </a:pPr>
            <a:r>
              <a:rPr lang="ja-JP" altLang="en-US" sz="3200" b="1" kern="0">
                <a:latin typeface="Yu Gothic" panose="020B0400000000000000" pitchFamily="34" charset="-128"/>
                <a:ea typeface="Yu Gothic" panose="020B0400000000000000" pitchFamily="34" charset="-128"/>
              </a:rPr>
              <a:t>ライフスタイル支援</a:t>
            </a:r>
            <a:endParaRPr sz="3200" b="1" kern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A0F610-B66C-E50F-0409-A0C141EDA91D}"/>
              </a:ext>
            </a:extLst>
          </p:cNvPr>
          <p:cNvSpPr txBox="1"/>
          <p:nvPr/>
        </p:nvSpPr>
        <p:spPr>
          <a:xfrm>
            <a:off x="5808134" y="3342443"/>
            <a:ext cx="4960012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189" indent="-457189">
              <a:buFont typeface="Wingdings" pitchFamily="2" charset="2"/>
              <a:buChar char="l"/>
            </a:pPr>
            <a:r>
              <a:rPr lang="ja-JP" altLang="en-US" sz="3733" b="1"/>
              <a:t>平穏な朝を日常に！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20C5B3-870C-6752-41FD-082B32D86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C43A-FFD9-1943-9D3B-39D1DD64FEAD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592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D7DF4-C5AC-E9AE-837C-6EBF99044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5A933E3-243B-90DC-D73B-6E032AF1F55D}"/>
              </a:ext>
            </a:extLst>
          </p:cNvPr>
          <p:cNvGrpSpPr/>
          <p:nvPr/>
        </p:nvGrpSpPr>
        <p:grpSpPr>
          <a:xfrm>
            <a:off x="1912215" y="3089451"/>
            <a:ext cx="3934092" cy="679097"/>
            <a:chOff x="3149493" y="2317090"/>
            <a:chExt cx="2950569" cy="509323"/>
          </a:xfrm>
        </p:grpSpPr>
        <p:sp>
          <p:nvSpPr>
            <p:cNvPr id="2" name="01">
              <a:extLst>
                <a:ext uri="{FF2B5EF4-FFF2-40B4-BE49-F238E27FC236}">
                  <a16:creationId xmlns:a16="http://schemas.microsoft.com/office/drawing/2014/main" id="{05BDD3CB-9B1C-EC63-F565-B244A85934AC}"/>
                </a:ext>
              </a:extLst>
            </p:cNvPr>
            <p:cNvSpPr txBox="1"/>
            <p:nvPr/>
          </p:nvSpPr>
          <p:spPr>
            <a:xfrm>
              <a:off x="3149493" y="2317090"/>
              <a:ext cx="609013" cy="5093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1275" tIns="41275" rIns="41275" bIns="41275" anchor="ctr">
              <a:spAutoFit/>
            </a:bodyPr>
            <a:lstStyle>
              <a:lvl1pPr algn="l">
                <a:defRPr sz="8000" spc="480">
                  <a:solidFill>
                    <a:srgbClr val="FFFFFF"/>
                  </a:solidFill>
                  <a:latin typeface="游ゴシック体 ボールド"/>
                  <a:ea typeface="游ゴシック体 ボールド"/>
                  <a:cs typeface="游ゴシック体 ボールド"/>
                  <a:sym typeface="游ゴシック体 ボールド"/>
                </a:defRPr>
              </a:lvl1pPr>
            </a:lstStyle>
            <a:p>
              <a:pPr defTabSz="1981101" hangingPunct="0">
                <a:lnSpc>
                  <a:spcPct val="90000"/>
                </a:lnSpc>
                <a:defRPr/>
              </a:pPr>
              <a:r>
                <a:rPr sz="4267" b="1" kern="0" spc="391" dirty="0">
                  <a:solidFill>
                    <a:schemeClr val="tx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0</a:t>
              </a:r>
              <a:r>
                <a:rPr lang="en-US" sz="4267" b="1" kern="0" spc="391" dirty="0">
                  <a:solidFill>
                    <a:schemeClr val="tx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4</a:t>
              </a:r>
              <a:endParaRPr sz="4267" b="1" kern="0" spc="39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3" name="会社概要">
              <a:extLst>
                <a:ext uri="{FF2B5EF4-FFF2-40B4-BE49-F238E27FC236}">
                  <a16:creationId xmlns:a16="http://schemas.microsoft.com/office/drawing/2014/main" id="{D90D6109-8D84-9CAD-3D1F-2EDCF8F3E9E8}"/>
                </a:ext>
              </a:extLst>
            </p:cNvPr>
            <p:cNvSpPr txBox="1"/>
            <p:nvPr/>
          </p:nvSpPr>
          <p:spPr>
            <a:xfrm>
              <a:off x="4247247" y="2317090"/>
              <a:ext cx="1852815" cy="5093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1275" tIns="41275" rIns="41275" bIns="41275" anchor="ctr">
              <a:spAutoFit/>
            </a:bodyPr>
            <a:lstStyle>
              <a:lvl1pPr algn="l">
                <a:defRPr sz="8000" spc="480">
                  <a:solidFill>
                    <a:srgbClr val="FFFFFF"/>
                  </a:solidFill>
                  <a:latin typeface="游ゴシック体 ボールド"/>
                  <a:ea typeface="游ゴシック体 ボールド"/>
                  <a:cs typeface="游ゴシック体 ボールド"/>
                  <a:sym typeface="游ゴシック体 ボールド"/>
                </a:defRPr>
              </a:lvl1pPr>
            </a:lstStyle>
            <a:p>
              <a:pPr defTabSz="1981101" hangingPunct="0">
                <a:lnSpc>
                  <a:spcPct val="90000"/>
                </a:lnSpc>
                <a:defRPr/>
              </a:pPr>
              <a:r>
                <a:rPr lang="ja-JP" altLang="en-US" sz="4267" b="1" kern="0" spc="391">
                  <a:solidFill>
                    <a:schemeClr val="tx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商品紹介</a:t>
              </a:r>
              <a:endParaRPr sz="4267" b="1" kern="0" spc="39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4" name="四角形">
              <a:extLst>
                <a:ext uri="{FF2B5EF4-FFF2-40B4-BE49-F238E27FC236}">
                  <a16:creationId xmlns:a16="http://schemas.microsoft.com/office/drawing/2014/main" id="{748C21B4-C62F-036E-B586-D9E1518E0481}"/>
                </a:ext>
              </a:extLst>
            </p:cNvPr>
            <p:cNvSpPr/>
            <p:nvPr/>
          </p:nvSpPr>
          <p:spPr>
            <a:xfrm>
              <a:off x="3960903" y="2345281"/>
              <a:ext cx="46027" cy="375117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41275" tIns="41275" rIns="41275" bIns="41275" anchor="ctr"/>
            <a:lstStyle/>
            <a:p>
              <a:pPr algn="ctr" defTabSz="918324" hangingPunct="0"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 sz="2600" b="1" kern="0" dirty="0">
                <a:latin typeface="Yu Gothic" panose="020B0400000000000000" pitchFamily="34" charset="-128"/>
                <a:ea typeface="Yu Gothic" panose="020B0400000000000000" pitchFamily="34" charset="-128"/>
                <a:sym typeface="Graphik"/>
              </a:endParaRPr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057CE39-B556-57E9-406D-FD9DAD250082}"/>
              </a:ext>
            </a:extLst>
          </p:cNvPr>
          <p:cNvSpPr txBox="1"/>
          <p:nvPr/>
        </p:nvSpPr>
        <p:spPr>
          <a:xfrm>
            <a:off x="6994361" y="2679136"/>
            <a:ext cx="3285424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867" b="1"/>
              <a:t>タイムシフト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4452BD4-6E9C-4E5A-474F-FA7FB05EA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544" y="3428999"/>
            <a:ext cx="3037057" cy="91058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ECFA198-D928-93FC-50D9-FDC78015D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730" y="2624223"/>
            <a:ext cx="5022247" cy="1505788"/>
          </a:xfrm>
          <a:prstGeom prst="rect">
            <a:avLst/>
          </a:prstGeom>
        </p:spPr>
      </p:pic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6AC5DA74-985C-1854-ECC0-6B40E83F3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925F-69AD-2341-B815-74F7646CA245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88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C1651-9760-9BAC-0363-C3F914D59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IMESHIFT（タイムシフト）">
            <a:extLst>
              <a:ext uri="{FF2B5EF4-FFF2-40B4-BE49-F238E27FC236}">
                <a16:creationId xmlns:a16="http://schemas.microsoft.com/office/drawing/2014/main" id="{BA34F77B-CDC2-7C68-EC02-21611BD81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5" t="12905" r="16755" b="14305"/>
          <a:stretch>
            <a:fillRect/>
          </a:stretch>
        </p:blipFill>
        <p:spPr bwMode="auto">
          <a:xfrm>
            <a:off x="4432300" y="1712"/>
            <a:ext cx="5867400" cy="685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角丸四角形 6">
            <a:extLst>
              <a:ext uri="{FF2B5EF4-FFF2-40B4-BE49-F238E27FC236}">
                <a16:creationId xmlns:a16="http://schemas.microsoft.com/office/drawing/2014/main" id="{D62DE617-78A4-199F-B1DF-B3CFE37D66D3}"/>
              </a:ext>
            </a:extLst>
          </p:cNvPr>
          <p:cNvSpPr/>
          <p:nvPr/>
        </p:nvSpPr>
        <p:spPr>
          <a:xfrm>
            <a:off x="4961467" y="410392"/>
            <a:ext cx="2607733" cy="6176675"/>
          </a:xfrm>
          <a:prstGeom prst="roundRect">
            <a:avLst>
              <a:gd name="adj" fmla="val 29870"/>
            </a:avLst>
          </a:prstGeom>
          <a:noFill/>
          <a:ln w="317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82A04F0-1A23-0480-69C6-49248392CA17}"/>
              </a:ext>
            </a:extLst>
          </p:cNvPr>
          <p:cNvSpPr txBox="1"/>
          <p:nvPr/>
        </p:nvSpPr>
        <p:spPr>
          <a:xfrm>
            <a:off x="902521" y="4806762"/>
            <a:ext cx="4288353" cy="115922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733" b="1" dirty="0"/>
              <a:t>TIMESHIFT</a:t>
            </a:r>
            <a:r>
              <a:rPr lang="ja-JP" altLang="en-US" sz="3733" b="1"/>
              <a:t>本体</a:t>
            </a:r>
          </a:p>
          <a:p>
            <a:r>
              <a:rPr lang="ja-JP" altLang="en-US" sz="3200" b="1"/>
              <a:t>（装着部＆尿バッグ）</a:t>
            </a:r>
          </a:p>
        </p:txBody>
      </p:sp>
      <p:sp>
        <p:nvSpPr>
          <p:cNvPr id="27" name="角丸四角形 26">
            <a:extLst>
              <a:ext uri="{FF2B5EF4-FFF2-40B4-BE49-F238E27FC236}">
                <a16:creationId xmlns:a16="http://schemas.microsoft.com/office/drawing/2014/main" id="{3E05287E-0642-D054-C21C-89200A0E326F}"/>
              </a:ext>
            </a:extLst>
          </p:cNvPr>
          <p:cNvSpPr/>
          <p:nvPr/>
        </p:nvSpPr>
        <p:spPr>
          <a:xfrm>
            <a:off x="7799917" y="3716867"/>
            <a:ext cx="1936751" cy="2540000"/>
          </a:xfrm>
          <a:prstGeom prst="roundRect">
            <a:avLst>
              <a:gd name="adj" fmla="val 32514"/>
            </a:avLst>
          </a:prstGeom>
          <a:noFill/>
          <a:ln w="317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99B3344-CFCC-0AB1-0FF1-1060EA374E48}"/>
              </a:ext>
            </a:extLst>
          </p:cNvPr>
          <p:cNvSpPr txBox="1"/>
          <p:nvPr/>
        </p:nvSpPr>
        <p:spPr>
          <a:xfrm>
            <a:off x="9586569" y="5066798"/>
            <a:ext cx="1826141" cy="115922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733" b="1"/>
              <a:t>コック</a:t>
            </a:r>
            <a:endParaRPr lang="en-US" altLang="ja-JP" sz="3733" b="1" dirty="0"/>
          </a:p>
          <a:p>
            <a:r>
              <a:rPr lang="ja-JP" altLang="en-US" sz="3200" b="1"/>
              <a:t>（ふた）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49191728-B407-3BEE-64AF-5D25269F25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87" y="861169"/>
            <a:ext cx="3682759" cy="453176"/>
          </a:xfrm>
          <a:prstGeom prst="rect">
            <a:avLst/>
          </a:prstGeom>
        </p:spPr>
      </p:pic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C52AD8B-3D2D-9351-26D1-589E5B0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C977-7BED-CF4A-B7CB-49048E4AAB09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026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7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A6DBC-8517-DEC2-95E0-CEE86AC38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F4DBEF8-4411-8415-0E4B-A3CA9CE2D1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008" y="203200"/>
            <a:ext cx="8349128" cy="64516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CBBEE59-DF3C-88A4-6EDD-9F7CDD892B94}"/>
              </a:ext>
            </a:extLst>
          </p:cNvPr>
          <p:cNvSpPr txBox="1"/>
          <p:nvPr/>
        </p:nvSpPr>
        <p:spPr>
          <a:xfrm>
            <a:off x="479187" y="3822198"/>
            <a:ext cx="4288353" cy="115922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733" b="1" dirty="0"/>
              <a:t>TIMESHIFT</a:t>
            </a:r>
            <a:r>
              <a:rPr lang="ja-JP" altLang="en-US" sz="3733" b="1"/>
              <a:t>本体</a:t>
            </a:r>
          </a:p>
          <a:p>
            <a:r>
              <a:rPr lang="ja-JP" altLang="en-US" sz="3200" b="1"/>
              <a:t>（装着部＆尿バッグ）</a:t>
            </a: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799E8AB1-5A54-8680-E6B1-B21334D5F945}"/>
              </a:ext>
            </a:extLst>
          </p:cNvPr>
          <p:cNvCxnSpPr/>
          <p:nvPr/>
        </p:nvCxnSpPr>
        <p:spPr>
          <a:xfrm flipV="1">
            <a:off x="3894667" y="2523067"/>
            <a:ext cx="1574800" cy="1299131"/>
          </a:xfrm>
          <a:prstGeom prst="straightConnector1">
            <a:avLst/>
          </a:prstGeom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FD04827-DF63-5CAA-712D-191D3A507840}"/>
              </a:ext>
            </a:extLst>
          </p:cNvPr>
          <p:cNvSpPr txBox="1"/>
          <p:nvPr/>
        </p:nvSpPr>
        <p:spPr>
          <a:xfrm>
            <a:off x="9689289" y="2523067"/>
            <a:ext cx="1826141" cy="115922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733" b="1"/>
              <a:t>コック</a:t>
            </a:r>
            <a:endParaRPr lang="en-US" altLang="ja-JP" sz="3733" b="1" dirty="0"/>
          </a:p>
          <a:p>
            <a:r>
              <a:rPr lang="ja-JP" altLang="en-US" sz="3200" b="1"/>
              <a:t>（ふた）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8063BE62-838C-4EA4-313C-05B4351F7FF1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7080125" y="2336800"/>
            <a:ext cx="2609164" cy="765881"/>
          </a:xfrm>
          <a:prstGeom prst="straightConnector1">
            <a:avLst/>
          </a:prstGeom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図 3">
            <a:extLst>
              <a:ext uri="{FF2B5EF4-FFF2-40B4-BE49-F238E27FC236}">
                <a16:creationId xmlns:a16="http://schemas.microsoft.com/office/drawing/2014/main" id="{247FA313-BAB1-D188-267C-C863B6470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005" y="4527723"/>
            <a:ext cx="1765300" cy="17653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F9CC5B8-75D5-63FB-5A14-DB422909F27E}"/>
              </a:ext>
            </a:extLst>
          </p:cNvPr>
          <p:cNvSpPr txBox="1"/>
          <p:nvPr/>
        </p:nvSpPr>
        <p:spPr>
          <a:xfrm>
            <a:off x="7650005" y="6285468"/>
            <a:ext cx="407856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/>
              <a:t>https://intronspace.com/hcr2025/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03CE817-DF47-4A87-2524-277A7B376AAD}"/>
              </a:ext>
            </a:extLst>
          </p:cNvPr>
          <p:cNvSpPr txBox="1"/>
          <p:nvPr/>
        </p:nvSpPr>
        <p:spPr>
          <a:xfrm>
            <a:off x="9415305" y="5923691"/>
            <a:ext cx="24128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/>
              <a:t>動画：</a:t>
            </a:r>
            <a:r>
              <a:rPr lang="en-US" altLang="ja-JP" dirty="0"/>
              <a:t>10</a:t>
            </a:r>
            <a:r>
              <a:rPr kumimoji="1" lang="en-US" altLang="ja-JP" dirty="0"/>
              <a:t>. </a:t>
            </a:r>
            <a:r>
              <a:rPr kumimoji="1" lang="ja-JP" altLang="en-US"/>
              <a:t>排出シーン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AC76552-A252-2A61-B54B-7288AFBDB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4B30B-272B-0148-92E9-97236D5D9F5E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130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MESHIFT（タイムシフト）">
            <a:extLst>
              <a:ext uri="{FF2B5EF4-FFF2-40B4-BE49-F238E27FC236}">
                <a16:creationId xmlns:a16="http://schemas.microsoft.com/office/drawing/2014/main" id="{89679530-E335-4479-5D53-6EFD9E576A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3" t="15858" r="19679" b="50510"/>
          <a:stretch>
            <a:fillRect/>
          </a:stretch>
        </p:blipFill>
        <p:spPr bwMode="auto">
          <a:xfrm>
            <a:off x="543021" y="1453099"/>
            <a:ext cx="2340516" cy="280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4A86713-AFB0-05E1-27CE-9D937ADACF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7634" y="1453100"/>
            <a:ext cx="2295103" cy="280862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365F0AD-CBC1-4517-FF77-B185738C7DC4}"/>
              </a:ext>
            </a:extLst>
          </p:cNvPr>
          <p:cNvSpPr txBox="1"/>
          <p:nvPr/>
        </p:nvSpPr>
        <p:spPr>
          <a:xfrm>
            <a:off x="632556" y="5800339"/>
            <a:ext cx="8812028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733" b="1"/>
              <a:t>リング：包皮が動いて抜けることを防ぐ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48AB0E2-A8DE-A296-788C-137902FAF5EF}"/>
              </a:ext>
            </a:extLst>
          </p:cNvPr>
          <p:cNvSpPr txBox="1"/>
          <p:nvPr/>
        </p:nvSpPr>
        <p:spPr>
          <a:xfrm>
            <a:off x="412423" y="4261719"/>
            <a:ext cx="7981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/>
              <a:t>（</a:t>
            </a:r>
            <a:r>
              <a:rPr lang="en-US" altLang="ja-JP" sz="3200" dirty="0"/>
              <a:t>※</a:t>
            </a:r>
            <a:r>
              <a:rPr lang="ja-JP" altLang="en-US" sz="3200"/>
              <a:t>本体と同じ超軟性・超伸長性の素材）</a:t>
            </a:r>
          </a:p>
        </p:txBody>
      </p:sp>
      <p:sp>
        <p:nvSpPr>
          <p:cNvPr id="6" name="下矢印 5">
            <a:extLst>
              <a:ext uri="{FF2B5EF4-FFF2-40B4-BE49-F238E27FC236}">
                <a16:creationId xmlns:a16="http://schemas.microsoft.com/office/drawing/2014/main" id="{331ACE7B-3D00-41B0-B0EF-38730F92538C}"/>
              </a:ext>
            </a:extLst>
          </p:cNvPr>
          <p:cNvSpPr/>
          <p:nvPr/>
        </p:nvSpPr>
        <p:spPr>
          <a:xfrm>
            <a:off x="2747433" y="5174611"/>
            <a:ext cx="660400" cy="47871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1BABD23-E354-21D5-3655-2949F1A8BC87}"/>
              </a:ext>
            </a:extLst>
          </p:cNvPr>
          <p:cNvCxnSpPr>
            <a:cxnSpLocks/>
          </p:cNvCxnSpPr>
          <p:nvPr/>
        </p:nvCxnSpPr>
        <p:spPr>
          <a:xfrm flipH="1">
            <a:off x="4434037" y="1882823"/>
            <a:ext cx="2203831" cy="57549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DA49851-48F8-E58B-A1DF-77A034219DE6}"/>
              </a:ext>
            </a:extLst>
          </p:cNvPr>
          <p:cNvSpPr txBox="1"/>
          <p:nvPr/>
        </p:nvSpPr>
        <p:spPr>
          <a:xfrm>
            <a:off x="6661405" y="1998143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i="1"/>
              <a:t>人間工学（エルゴノミクス）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C784DDB-0780-2193-49C6-D6B4260E0467}"/>
              </a:ext>
            </a:extLst>
          </p:cNvPr>
          <p:cNvSpPr txBox="1"/>
          <p:nvPr/>
        </p:nvSpPr>
        <p:spPr>
          <a:xfrm>
            <a:off x="6751534" y="1381609"/>
            <a:ext cx="497764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733" b="1"/>
              <a:t>尿道を圧迫しない形状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D594D49-4591-3A94-F29E-DFFD8E8EE712}"/>
              </a:ext>
            </a:extLst>
          </p:cNvPr>
          <p:cNvSpPr txBox="1"/>
          <p:nvPr/>
        </p:nvSpPr>
        <p:spPr>
          <a:xfrm>
            <a:off x="543021" y="329845"/>
            <a:ext cx="4136555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b="1"/>
              <a:t>リング</a:t>
            </a:r>
            <a:r>
              <a:rPr kumimoji="1" lang="ja-JP" altLang="en-US" sz="3200" b="1"/>
              <a:t>（抜け防止）</a:t>
            </a:r>
          </a:p>
        </p:txBody>
      </p:sp>
      <p:sp>
        <p:nvSpPr>
          <p:cNvPr id="11" name="日付プレースホルダー 10">
            <a:extLst>
              <a:ext uri="{FF2B5EF4-FFF2-40B4-BE49-F238E27FC236}">
                <a16:creationId xmlns:a16="http://schemas.microsoft.com/office/drawing/2014/main" id="{9A71E62A-545E-73F5-08FA-4BB2B60DD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2F25-98A8-D94E-BC66-1C835DB4233B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11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0CDB0-3A00-2650-8A54-5D4DE7C62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">
            <a:extLst>
              <a:ext uri="{FF2B5EF4-FFF2-40B4-BE49-F238E27FC236}">
                <a16:creationId xmlns:a16="http://schemas.microsoft.com/office/drawing/2014/main" id="{E7364B09-2A12-E559-033E-9BEB19C28430}"/>
              </a:ext>
            </a:extLst>
          </p:cNvPr>
          <p:cNvSpPr/>
          <p:nvPr/>
        </p:nvSpPr>
        <p:spPr>
          <a:xfrm>
            <a:off x="0" y="-20561"/>
            <a:ext cx="12192000" cy="774932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41275" tIns="41275" rIns="41275" bIns="41275" anchor="ctr"/>
          <a:lstStyle/>
          <a:p>
            <a:pPr algn="ctr" defTabSz="918324" hangingPunct="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2600" kern="0">
              <a:solidFill>
                <a:srgbClr val="FFFFFF"/>
              </a:solidFill>
              <a:latin typeface="Graphik"/>
              <a:sym typeface="Graphik"/>
            </a:endParaRPr>
          </a:p>
        </p:txBody>
      </p:sp>
      <p:sp>
        <p:nvSpPr>
          <p:cNvPr id="5" name="会社情報">
            <a:extLst>
              <a:ext uri="{FF2B5EF4-FFF2-40B4-BE49-F238E27FC236}">
                <a16:creationId xmlns:a16="http://schemas.microsoft.com/office/drawing/2014/main" id="{6FE411B5-FC72-86A6-EEB4-48940DE27A52}"/>
              </a:ext>
            </a:extLst>
          </p:cNvPr>
          <p:cNvSpPr txBox="1"/>
          <p:nvPr/>
        </p:nvSpPr>
        <p:spPr>
          <a:xfrm>
            <a:off x="394250" y="122494"/>
            <a:ext cx="2586017" cy="575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1275" tIns="41275" rIns="41275" bIns="41275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981052" hangingPunct="0">
              <a:defRPr/>
            </a:pPr>
            <a:r>
              <a:rPr lang="ja-JP" altLang="en-US" sz="3200" b="1" kern="0">
                <a:latin typeface="Yu Gothic" panose="020B0400000000000000" pitchFamily="34" charset="-128"/>
                <a:ea typeface="Yu Gothic" panose="020B0400000000000000" pitchFamily="34" charset="-128"/>
              </a:rPr>
              <a:t>専用下着</a:t>
            </a:r>
            <a:endParaRPr sz="3200" b="1" kern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D6597F5-54C3-6269-A372-CF2E818986BE}"/>
              </a:ext>
            </a:extLst>
          </p:cNvPr>
          <p:cNvSpPr txBox="1"/>
          <p:nvPr/>
        </p:nvSpPr>
        <p:spPr>
          <a:xfrm>
            <a:off x="337861" y="980144"/>
            <a:ext cx="6415539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733" b="1"/>
              <a:t>アクティブに活動される方へ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F672A12-0B4A-BA42-BA81-9193E89EC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157" y="1872703"/>
            <a:ext cx="7288795" cy="41048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AD33A2A-49D6-A088-C93A-1B8D54ABB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91" y="4581535"/>
            <a:ext cx="1765300" cy="17653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3C02C2E-906E-F5FC-90CF-FB8E103784EF}"/>
              </a:ext>
            </a:extLst>
          </p:cNvPr>
          <p:cNvSpPr txBox="1"/>
          <p:nvPr/>
        </p:nvSpPr>
        <p:spPr>
          <a:xfrm>
            <a:off x="224491" y="6366174"/>
            <a:ext cx="4078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/>
              <a:t>https://intronspace.com/hcr2025/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69FC5BC-EA77-1853-05FF-04564C592C6F}"/>
              </a:ext>
            </a:extLst>
          </p:cNvPr>
          <p:cNvSpPr txBox="1"/>
          <p:nvPr/>
        </p:nvSpPr>
        <p:spPr>
          <a:xfrm>
            <a:off x="1989791" y="5977503"/>
            <a:ext cx="205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動画：</a:t>
            </a:r>
            <a:r>
              <a:rPr kumimoji="1" lang="en-US" altLang="ja-JP" dirty="0"/>
              <a:t>2. </a:t>
            </a:r>
            <a:r>
              <a:rPr kumimoji="1" lang="ja-JP" altLang="en-US"/>
              <a:t>専用下着</a:t>
            </a:r>
          </a:p>
        </p:txBody>
      </p:sp>
      <p:sp>
        <p:nvSpPr>
          <p:cNvPr id="10" name="日付プレースホルダー 9">
            <a:extLst>
              <a:ext uri="{FF2B5EF4-FFF2-40B4-BE49-F238E27FC236}">
                <a16:creationId xmlns:a16="http://schemas.microsoft.com/office/drawing/2014/main" id="{2E0329BD-30A7-35B7-D1DE-D66AD6857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B2E24-CAE0-0A46-946F-1A14F780B68B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567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4279F-4BB2-EE6A-D515-5B323A9D8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C6410FB-8421-5A61-5276-17E945537EF9}"/>
              </a:ext>
            </a:extLst>
          </p:cNvPr>
          <p:cNvGrpSpPr/>
          <p:nvPr/>
        </p:nvGrpSpPr>
        <p:grpSpPr>
          <a:xfrm>
            <a:off x="3530714" y="3089451"/>
            <a:ext cx="5724391" cy="679097"/>
            <a:chOff x="3149493" y="2317090"/>
            <a:chExt cx="4293293" cy="509323"/>
          </a:xfrm>
        </p:grpSpPr>
        <p:sp>
          <p:nvSpPr>
            <p:cNvPr id="2" name="01">
              <a:extLst>
                <a:ext uri="{FF2B5EF4-FFF2-40B4-BE49-F238E27FC236}">
                  <a16:creationId xmlns:a16="http://schemas.microsoft.com/office/drawing/2014/main" id="{A45856DD-3EB1-E165-BA9F-08444394986E}"/>
                </a:ext>
              </a:extLst>
            </p:cNvPr>
            <p:cNvSpPr txBox="1"/>
            <p:nvPr/>
          </p:nvSpPr>
          <p:spPr>
            <a:xfrm>
              <a:off x="3149493" y="2317090"/>
              <a:ext cx="609013" cy="5093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1275" tIns="41275" rIns="41275" bIns="41275" anchor="ctr">
              <a:spAutoFit/>
            </a:bodyPr>
            <a:lstStyle>
              <a:lvl1pPr algn="l">
                <a:defRPr sz="8000" spc="480">
                  <a:solidFill>
                    <a:srgbClr val="FFFFFF"/>
                  </a:solidFill>
                  <a:latin typeface="游ゴシック体 ボールド"/>
                  <a:ea typeface="游ゴシック体 ボールド"/>
                  <a:cs typeface="游ゴシック体 ボールド"/>
                  <a:sym typeface="游ゴシック体 ボールド"/>
                </a:defRPr>
              </a:lvl1pPr>
            </a:lstStyle>
            <a:p>
              <a:pPr defTabSz="1981101" hangingPunct="0">
                <a:lnSpc>
                  <a:spcPct val="90000"/>
                </a:lnSpc>
                <a:defRPr/>
              </a:pPr>
              <a:r>
                <a:rPr sz="4267" b="1" kern="0" spc="391" dirty="0">
                  <a:solidFill>
                    <a:schemeClr val="tx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0</a:t>
              </a:r>
              <a:r>
                <a:rPr lang="en-US" sz="4267" b="1" kern="0" spc="391" dirty="0">
                  <a:solidFill>
                    <a:schemeClr val="tx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</a:t>
              </a:r>
              <a:endParaRPr sz="4267" b="1" kern="0" spc="39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3" name="会社概要">
              <a:extLst>
                <a:ext uri="{FF2B5EF4-FFF2-40B4-BE49-F238E27FC236}">
                  <a16:creationId xmlns:a16="http://schemas.microsoft.com/office/drawing/2014/main" id="{639D77BE-5F84-14DE-59EE-0BD357B59ABB}"/>
                </a:ext>
              </a:extLst>
            </p:cNvPr>
            <p:cNvSpPr txBox="1"/>
            <p:nvPr/>
          </p:nvSpPr>
          <p:spPr>
            <a:xfrm>
              <a:off x="4247247" y="2317090"/>
              <a:ext cx="3195539" cy="5093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1275" tIns="41275" rIns="41275" bIns="41275" anchor="ctr">
              <a:spAutoFit/>
            </a:bodyPr>
            <a:lstStyle>
              <a:lvl1pPr algn="l">
                <a:defRPr sz="8000" spc="480">
                  <a:solidFill>
                    <a:srgbClr val="FFFFFF"/>
                  </a:solidFill>
                  <a:latin typeface="游ゴシック体 ボールド"/>
                  <a:ea typeface="游ゴシック体 ボールド"/>
                  <a:cs typeface="游ゴシック体 ボールド"/>
                  <a:sym typeface="游ゴシック体 ボールド"/>
                </a:defRPr>
              </a:lvl1pPr>
            </a:lstStyle>
            <a:p>
              <a:pPr defTabSz="1981101" hangingPunct="0">
                <a:lnSpc>
                  <a:spcPct val="90000"/>
                </a:lnSpc>
                <a:defRPr/>
              </a:pPr>
              <a:r>
                <a:rPr lang="ja-JP" altLang="en-US" sz="4267" b="1" kern="0" spc="391">
                  <a:solidFill>
                    <a:schemeClr val="tx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製品コンセプト</a:t>
              </a:r>
              <a:endParaRPr sz="4267" b="1" kern="0" spc="39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4" name="四角形">
              <a:extLst>
                <a:ext uri="{FF2B5EF4-FFF2-40B4-BE49-F238E27FC236}">
                  <a16:creationId xmlns:a16="http://schemas.microsoft.com/office/drawing/2014/main" id="{5623CE80-C996-B502-C3F7-1C98FB8E5E5F}"/>
                </a:ext>
              </a:extLst>
            </p:cNvPr>
            <p:cNvSpPr/>
            <p:nvPr/>
          </p:nvSpPr>
          <p:spPr>
            <a:xfrm>
              <a:off x="3960903" y="2345281"/>
              <a:ext cx="46027" cy="375117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41275" tIns="41275" rIns="41275" bIns="41275" anchor="ctr"/>
            <a:lstStyle/>
            <a:p>
              <a:pPr algn="ctr" defTabSz="918324" hangingPunct="0"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 sz="2600" b="1" kern="0" dirty="0">
                <a:latin typeface="Yu Gothic" panose="020B0400000000000000" pitchFamily="34" charset="-128"/>
                <a:ea typeface="Yu Gothic" panose="020B0400000000000000" pitchFamily="34" charset="-128"/>
                <a:sym typeface="Graphik"/>
              </a:endParaRPr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AC82CCCC-9D7B-EF04-2252-3722746C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59" y="538111"/>
            <a:ext cx="3037057" cy="91058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6B571DD-E76D-5EC9-3BF4-35BFC30E9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3047"/>
            <a:ext cx="3943376" cy="1182317"/>
          </a:xfrm>
          <a:prstGeom prst="rect">
            <a:avLst/>
          </a:prstGeom>
        </p:spPr>
      </p:pic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42ED07B8-BC88-9753-00BA-DF707F001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46E2-3762-7B46-86D2-04C16D980BEF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8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E9DE7-AF7C-32D1-4E53-DD008379D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A1E4E58-E9BB-B441-7570-0B15C0C2EAA2}"/>
              </a:ext>
            </a:extLst>
          </p:cNvPr>
          <p:cNvGrpSpPr/>
          <p:nvPr/>
        </p:nvGrpSpPr>
        <p:grpSpPr>
          <a:xfrm>
            <a:off x="2933456" y="3089451"/>
            <a:ext cx="6321156" cy="679097"/>
            <a:chOff x="3149493" y="2317090"/>
            <a:chExt cx="4740867" cy="509323"/>
          </a:xfrm>
        </p:grpSpPr>
        <p:sp>
          <p:nvSpPr>
            <p:cNvPr id="2" name="01">
              <a:extLst>
                <a:ext uri="{FF2B5EF4-FFF2-40B4-BE49-F238E27FC236}">
                  <a16:creationId xmlns:a16="http://schemas.microsoft.com/office/drawing/2014/main" id="{AEC88627-4D81-6DAC-2652-E012F333D81F}"/>
                </a:ext>
              </a:extLst>
            </p:cNvPr>
            <p:cNvSpPr txBox="1"/>
            <p:nvPr/>
          </p:nvSpPr>
          <p:spPr>
            <a:xfrm>
              <a:off x="3149493" y="2317090"/>
              <a:ext cx="609013" cy="5093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1275" tIns="41275" rIns="41275" bIns="41275" anchor="ctr">
              <a:spAutoFit/>
            </a:bodyPr>
            <a:lstStyle>
              <a:lvl1pPr algn="l">
                <a:defRPr sz="8000" spc="480">
                  <a:solidFill>
                    <a:srgbClr val="FFFFFF"/>
                  </a:solidFill>
                  <a:latin typeface="游ゴシック体 ボールド"/>
                  <a:ea typeface="游ゴシック体 ボールド"/>
                  <a:cs typeface="游ゴシック体 ボールド"/>
                  <a:sym typeface="游ゴシック体 ボールド"/>
                </a:defRPr>
              </a:lvl1pPr>
            </a:lstStyle>
            <a:p>
              <a:pPr defTabSz="1981101" hangingPunct="0">
                <a:lnSpc>
                  <a:spcPct val="90000"/>
                </a:lnSpc>
                <a:defRPr/>
              </a:pPr>
              <a:r>
                <a:rPr sz="4267" b="1" kern="0" spc="391" dirty="0">
                  <a:solidFill>
                    <a:schemeClr val="tx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0</a:t>
              </a:r>
              <a:r>
                <a:rPr lang="en-US" sz="4267" b="1" kern="0" spc="391" dirty="0">
                  <a:solidFill>
                    <a:schemeClr val="tx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5</a:t>
              </a:r>
              <a:endParaRPr sz="4267" b="1" kern="0" spc="39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3" name="会社概要">
              <a:extLst>
                <a:ext uri="{FF2B5EF4-FFF2-40B4-BE49-F238E27FC236}">
                  <a16:creationId xmlns:a16="http://schemas.microsoft.com/office/drawing/2014/main" id="{AF0515B1-ACD7-E481-F84F-7E50DFFBAAD9}"/>
                </a:ext>
              </a:extLst>
            </p:cNvPr>
            <p:cNvSpPr txBox="1"/>
            <p:nvPr/>
          </p:nvSpPr>
          <p:spPr>
            <a:xfrm>
              <a:off x="4247247" y="2317090"/>
              <a:ext cx="3643113" cy="5093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1275" tIns="41275" rIns="41275" bIns="41275" anchor="ctr">
              <a:spAutoFit/>
            </a:bodyPr>
            <a:lstStyle>
              <a:lvl1pPr algn="l">
                <a:defRPr sz="8000" spc="480">
                  <a:solidFill>
                    <a:srgbClr val="FFFFFF"/>
                  </a:solidFill>
                  <a:latin typeface="游ゴシック体 ボールド"/>
                  <a:ea typeface="游ゴシック体 ボールド"/>
                  <a:cs typeface="游ゴシック体 ボールド"/>
                  <a:sym typeface="游ゴシック体 ボールド"/>
                </a:defRPr>
              </a:lvl1pPr>
            </a:lstStyle>
            <a:p>
              <a:pPr defTabSz="1981101" hangingPunct="0">
                <a:lnSpc>
                  <a:spcPct val="90000"/>
                </a:lnSpc>
                <a:defRPr/>
              </a:pPr>
              <a:r>
                <a:rPr lang="ja-JP" altLang="en-US" sz="4267" b="1" kern="0" spc="391">
                  <a:solidFill>
                    <a:schemeClr val="tx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装着方法について</a:t>
              </a:r>
              <a:endParaRPr sz="4267" b="1" kern="0" spc="39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4" name="四角形">
              <a:extLst>
                <a:ext uri="{FF2B5EF4-FFF2-40B4-BE49-F238E27FC236}">
                  <a16:creationId xmlns:a16="http://schemas.microsoft.com/office/drawing/2014/main" id="{D32E9DBE-30D7-A126-36B3-FB320FDC82AB}"/>
                </a:ext>
              </a:extLst>
            </p:cNvPr>
            <p:cNvSpPr/>
            <p:nvPr/>
          </p:nvSpPr>
          <p:spPr>
            <a:xfrm>
              <a:off x="3960903" y="2345281"/>
              <a:ext cx="46027" cy="375117"/>
            </a:xfrm>
            <a:prstGeom prst="rect">
              <a:avLst/>
            </a:prstGeom>
            <a:solidFill>
              <a:schemeClr val="tx1"/>
            </a:solidFill>
            <a:ln w="12700">
              <a:miter lim="400000"/>
            </a:ln>
          </p:spPr>
          <p:txBody>
            <a:bodyPr lIns="41275" tIns="41275" rIns="41275" bIns="41275" anchor="ctr"/>
            <a:lstStyle/>
            <a:p>
              <a:pPr algn="ctr" defTabSz="918324" hangingPunct="0">
                <a:defRPr sz="3200">
                  <a:solidFill>
                    <a:srgbClr val="FFFFFF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endParaRPr sz="2600" b="1" kern="0" dirty="0">
                <a:latin typeface="Yu Gothic" panose="020B0400000000000000" pitchFamily="34" charset="-128"/>
                <a:ea typeface="Yu Gothic" panose="020B0400000000000000" pitchFamily="34" charset="-128"/>
                <a:sym typeface="Graphik"/>
              </a:endParaRPr>
            </a:p>
          </p:txBody>
        </p:sp>
      </p:grpSp>
      <p:sp>
        <p:nvSpPr>
          <p:cNvPr id="6" name="会社概要">
            <a:extLst>
              <a:ext uri="{FF2B5EF4-FFF2-40B4-BE49-F238E27FC236}">
                <a16:creationId xmlns:a16="http://schemas.microsoft.com/office/drawing/2014/main" id="{D4F56411-74F4-FA96-84A7-2717F8F01079}"/>
              </a:ext>
            </a:extLst>
          </p:cNvPr>
          <p:cNvSpPr txBox="1"/>
          <p:nvPr/>
        </p:nvSpPr>
        <p:spPr>
          <a:xfrm>
            <a:off x="4442685" y="2243403"/>
            <a:ext cx="3306931" cy="53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275" tIns="41275" rIns="41275" bIns="41275" anchor="ctr">
            <a:spAutoFit/>
          </a:bodyPr>
          <a:lstStyle>
            <a:lvl1pPr algn="l">
              <a:defRPr sz="8000" spc="48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981101" hangingPunct="0">
              <a:lnSpc>
                <a:spcPct val="90000"/>
              </a:lnSpc>
              <a:defRPr/>
            </a:pPr>
            <a:r>
              <a:rPr lang="ja-JP" altLang="en-US" sz="3200" b="1" kern="0" spc="39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体験型セミナー</a:t>
            </a:r>
            <a:endParaRPr sz="3200" b="1" kern="0" spc="39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ED68E05-06FB-9F40-1A9E-966539156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59" y="538111"/>
            <a:ext cx="3037057" cy="91058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AF4DC1B-6793-4D7B-8CA9-42C674A6C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3047"/>
            <a:ext cx="3943376" cy="1182317"/>
          </a:xfrm>
          <a:prstGeom prst="rect">
            <a:avLst/>
          </a:prstGeom>
        </p:spPr>
      </p:pic>
      <p:sp>
        <p:nvSpPr>
          <p:cNvPr id="13" name="日付プレースホルダー 12">
            <a:extLst>
              <a:ext uri="{FF2B5EF4-FFF2-40B4-BE49-F238E27FC236}">
                <a16:creationId xmlns:a16="http://schemas.microsoft.com/office/drawing/2014/main" id="{D0BE9A94-9A2A-A819-7564-B981C5293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E428-7634-F045-8609-629B3F285FAE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783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A2CCF-3A81-D5C5-5E2A-13AF1B655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558CAAF-9992-D1C4-5F08-9854059B7CC0}"/>
              </a:ext>
            </a:extLst>
          </p:cNvPr>
          <p:cNvSpPr txBox="1"/>
          <p:nvPr/>
        </p:nvSpPr>
        <p:spPr>
          <a:xfrm>
            <a:off x="86121" y="5271201"/>
            <a:ext cx="4083169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US" sz="3733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①</a:t>
            </a:r>
            <a:r>
              <a:rPr lang="ja-US" altLang="en-US" sz="3733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コック取り付け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CC59117-FC49-7D88-4E31-1AC603686AA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7704" y="1389000"/>
            <a:ext cx="3840000" cy="3840000"/>
          </a:xfrm>
          <a:prstGeom prst="rect">
            <a:avLst/>
          </a:prstGeom>
        </p:spPr>
      </p:pic>
      <p:sp>
        <p:nvSpPr>
          <p:cNvPr id="2" name="会社情報">
            <a:extLst>
              <a:ext uri="{FF2B5EF4-FFF2-40B4-BE49-F238E27FC236}">
                <a16:creationId xmlns:a16="http://schemas.microsoft.com/office/drawing/2014/main" id="{3E546D74-7565-AE4E-A112-5D19887FDF24}"/>
              </a:ext>
            </a:extLst>
          </p:cNvPr>
          <p:cNvSpPr txBox="1"/>
          <p:nvPr/>
        </p:nvSpPr>
        <p:spPr>
          <a:xfrm>
            <a:off x="5643954" y="141988"/>
            <a:ext cx="1176604" cy="740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275" tIns="41275" rIns="41275" bIns="41275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981052" hangingPunct="0">
              <a:defRPr/>
            </a:pPr>
            <a:r>
              <a:rPr lang="ja-JP" altLang="en-US" sz="4267" b="1" kern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手順</a:t>
            </a:r>
            <a:endParaRPr sz="4267" b="1" kern="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52B302B-1025-5A8E-5260-EE4167B6BCDB}"/>
              </a:ext>
            </a:extLst>
          </p:cNvPr>
          <p:cNvSpPr txBox="1"/>
          <p:nvPr/>
        </p:nvSpPr>
        <p:spPr>
          <a:xfrm>
            <a:off x="4541729" y="5271201"/>
            <a:ext cx="3108543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US" sz="3733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②</a:t>
            </a:r>
            <a:r>
              <a:rPr lang="ja-US" altLang="en-US" sz="3733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リング装着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C4C848B-32D4-6ECD-4D5B-EBDEA6CE3A7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6193" y="1389000"/>
            <a:ext cx="3848728" cy="3840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2BF14F6-E11A-8E51-7009-45E6FFDA9CD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3409" y="1389000"/>
            <a:ext cx="3840000" cy="38400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555E417-7ADC-F2FB-80EF-0A023972EC60}"/>
              </a:ext>
            </a:extLst>
          </p:cNvPr>
          <p:cNvSpPr txBox="1"/>
          <p:nvPr/>
        </p:nvSpPr>
        <p:spPr>
          <a:xfrm>
            <a:off x="8802795" y="5271201"/>
            <a:ext cx="2621230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US" sz="3733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③</a:t>
            </a:r>
            <a:r>
              <a:rPr lang="ja-US" altLang="en-US" sz="3733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本体装着</a:t>
            </a:r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FD3CA7A0-523A-6EBA-3FD1-0371AECF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164F-8F7F-FF46-9D11-0B7B43005DD6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8667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94B3F6-D103-7E35-6119-27EED9EA7242}"/>
              </a:ext>
            </a:extLst>
          </p:cNvPr>
          <p:cNvSpPr txBox="1"/>
          <p:nvPr/>
        </p:nvSpPr>
        <p:spPr>
          <a:xfrm>
            <a:off x="843852" y="3075057"/>
            <a:ext cx="4365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US" sz="40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①</a:t>
            </a:r>
            <a:r>
              <a:rPr lang="ja-US" altLang="en-US" sz="40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コック取り付け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349B1F6-FE5A-6051-6C73-785809F61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802927"/>
            <a:ext cx="5252148" cy="525214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00CAC4D-8E07-A943-7398-0250078DA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79" y="4388597"/>
            <a:ext cx="1765300" cy="17653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51CE1BB-FD98-4930-7AAC-B5D30712E37F}"/>
              </a:ext>
            </a:extLst>
          </p:cNvPr>
          <p:cNvSpPr txBox="1"/>
          <p:nvPr/>
        </p:nvSpPr>
        <p:spPr>
          <a:xfrm>
            <a:off x="964079" y="6173236"/>
            <a:ext cx="4078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/>
              <a:t>https://intronspace.com/hcr2025/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D944513-8C6E-D170-D902-2B5A0F911024}"/>
              </a:ext>
            </a:extLst>
          </p:cNvPr>
          <p:cNvSpPr txBox="1"/>
          <p:nvPr/>
        </p:nvSpPr>
        <p:spPr>
          <a:xfrm>
            <a:off x="2729379" y="5784565"/>
            <a:ext cx="2284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動画：</a:t>
            </a:r>
            <a:r>
              <a:rPr lang="en-US" altLang="ja-JP" dirty="0"/>
              <a:t>3</a:t>
            </a:r>
            <a:r>
              <a:rPr kumimoji="1" lang="en-US" altLang="ja-JP" dirty="0"/>
              <a:t>. </a:t>
            </a:r>
            <a:r>
              <a:rPr kumimoji="1" lang="ja-JP" altLang="en-US"/>
              <a:t>コック装着</a:t>
            </a:r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E59831E2-A665-1000-8FDE-29352053C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13F6-0348-B74F-954F-1E13A93B665E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666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6225929-3DBD-4850-68D6-79B002D83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695" y="802926"/>
            <a:ext cx="5252147" cy="524023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811DAF-9278-22E0-4D65-BA96EF42FC30}"/>
              </a:ext>
            </a:extLst>
          </p:cNvPr>
          <p:cNvSpPr txBox="1"/>
          <p:nvPr/>
        </p:nvSpPr>
        <p:spPr>
          <a:xfrm>
            <a:off x="1490408" y="3075057"/>
            <a:ext cx="3320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US" sz="40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②</a:t>
            </a:r>
            <a:r>
              <a:rPr lang="ja-US" altLang="en-US" sz="40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リング装着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DF34FB9-D9E3-80ED-D788-A8141C84A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6E7F-9E08-CA48-80F5-A7A641D17AB5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48884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023B9B3-0AA2-1F4C-1265-B649DF653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54678"/>
            <a:ext cx="4748645" cy="474864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AE5227C-BD97-F9CA-6AA4-4EB18BDE469C}"/>
              </a:ext>
            </a:extLst>
          </p:cNvPr>
          <p:cNvSpPr txBox="1"/>
          <p:nvPr/>
        </p:nvSpPr>
        <p:spPr>
          <a:xfrm>
            <a:off x="1454729" y="2078181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US" altLang="en-US" sz="32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平らな面を下に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DD6DFA0-19AC-457D-8623-DC331828C845}"/>
              </a:ext>
            </a:extLst>
          </p:cNvPr>
          <p:cNvSpPr txBox="1"/>
          <p:nvPr/>
        </p:nvSpPr>
        <p:spPr>
          <a:xfrm>
            <a:off x="7883236" y="5951914"/>
            <a:ext cx="3531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段差にそって装着</a:t>
            </a:r>
            <a:endParaRPr lang="ja-US" altLang="en-US" sz="3200" b="1" dirty="0">
              <a:solidFill>
                <a:schemeClr val="bg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09354E92-E618-A256-9B37-EF6BFAE5E059}"/>
              </a:ext>
            </a:extLst>
          </p:cNvPr>
          <p:cNvCxnSpPr>
            <a:cxnSpLocks/>
          </p:cNvCxnSpPr>
          <p:nvPr/>
        </p:nvCxnSpPr>
        <p:spPr>
          <a:xfrm flipH="1" flipV="1">
            <a:off x="8933411" y="4355870"/>
            <a:ext cx="155171" cy="1596044"/>
          </a:xfrm>
          <a:prstGeom prst="straightConnector1">
            <a:avLst/>
          </a:prstGeom>
          <a:ln w="41275"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図 4">
            <a:extLst>
              <a:ext uri="{FF2B5EF4-FFF2-40B4-BE49-F238E27FC236}">
                <a16:creationId xmlns:a16="http://schemas.microsoft.com/office/drawing/2014/main" id="{BCFF0D49-1E0D-A7FB-DBDC-FC79119D7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79" y="4388597"/>
            <a:ext cx="1765300" cy="17653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333327B-2A8F-9C93-ABE8-0127368C4373}"/>
              </a:ext>
            </a:extLst>
          </p:cNvPr>
          <p:cNvSpPr txBox="1"/>
          <p:nvPr/>
        </p:nvSpPr>
        <p:spPr>
          <a:xfrm>
            <a:off x="964079" y="6173236"/>
            <a:ext cx="4078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/>
              <a:t>https://intronspace.com/hcr2025/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E10E98D-6334-99A3-ACF4-9BC4191A13FA}"/>
              </a:ext>
            </a:extLst>
          </p:cNvPr>
          <p:cNvSpPr txBox="1"/>
          <p:nvPr/>
        </p:nvSpPr>
        <p:spPr>
          <a:xfrm>
            <a:off x="2729379" y="5784565"/>
            <a:ext cx="2284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動画：</a:t>
            </a:r>
            <a:r>
              <a:rPr kumimoji="1" lang="en-US" altLang="ja-JP" dirty="0"/>
              <a:t>4. </a:t>
            </a:r>
            <a:r>
              <a:rPr kumimoji="1" lang="ja-JP" altLang="en-US"/>
              <a:t>リング装着</a:t>
            </a:r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4F1ACA4F-3827-AEDD-FFCB-3631B886D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4BA6-4A51-054C-B379-722E5A2EE6E9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61142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B735ED2-B90F-C099-18F3-D75122713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693" y="802925"/>
            <a:ext cx="5252147" cy="5252147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721BD6F-24A4-0AE2-217B-31FE2A9F6D08}"/>
              </a:ext>
            </a:extLst>
          </p:cNvPr>
          <p:cNvSpPr txBox="1"/>
          <p:nvPr/>
        </p:nvSpPr>
        <p:spPr>
          <a:xfrm>
            <a:off x="1836776" y="3075057"/>
            <a:ext cx="2797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US" sz="40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③</a:t>
            </a:r>
            <a:r>
              <a:rPr lang="ja-US" altLang="en-US" sz="40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本体装着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123A8D-06FA-770C-690E-8F6447B1F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FB33-63CC-6342-BC96-BBA6C7B95FDD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17554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C45DA722-217C-F158-85CC-5C68E56DB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822632"/>
            <a:ext cx="5432900" cy="5420552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B3C2B8E-379A-181B-B522-B7BFA278B75F}"/>
              </a:ext>
            </a:extLst>
          </p:cNvPr>
          <p:cNvSpPr txBox="1"/>
          <p:nvPr/>
        </p:nvSpPr>
        <p:spPr>
          <a:xfrm>
            <a:off x="669808" y="3344334"/>
            <a:ext cx="5205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『</a:t>
            </a:r>
            <a:r>
              <a:rPr lang="ja-JP" altLang="en-US" sz="3200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弁</a:t>
            </a:r>
            <a:r>
              <a:rPr lang="ja-US" altLang="en-US" sz="3200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の底</a:t>
            </a:r>
            <a:r>
              <a:rPr lang="en-US" altLang="ja-JP" sz="32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』</a:t>
            </a:r>
            <a:r>
              <a:rPr lang="ja-US" altLang="en-US" sz="3200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に隙間なく密着</a:t>
            </a:r>
            <a:endParaRPr lang="ja-US" altLang="en-US" sz="3200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B8FD767-6341-AE57-2F7E-ECA8B596F6DD}"/>
              </a:ext>
            </a:extLst>
          </p:cNvPr>
          <p:cNvCxnSpPr>
            <a:cxnSpLocks/>
          </p:cNvCxnSpPr>
          <p:nvPr/>
        </p:nvCxnSpPr>
        <p:spPr>
          <a:xfrm>
            <a:off x="5884143" y="3652111"/>
            <a:ext cx="2303895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F856E2F-41FD-31B9-95E2-25C236F2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8473-BB37-C840-A7A5-A491CBD31BB4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146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3B0F5-8543-0107-6C91-9607E2702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">
            <a:extLst>
              <a:ext uri="{FF2B5EF4-FFF2-40B4-BE49-F238E27FC236}">
                <a16:creationId xmlns:a16="http://schemas.microsoft.com/office/drawing/2014/main" id="{947AB50F-7B5F-2266-47C7-57894CCFB61C}"/>
              </a:ext>
            </a:extLst>
          </p:cNvPr>
          <p:cNvSpPr/>
          <p:nvPr/>
        </p:nvSpPr>
        <p:spPr>
          <a:xfrm>
            <a:off x="0" y="-20561"/>
            <a:ext cx="12192000" cy="774932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41275" tIns="41275" rIns="41275" bIns="41275" anchor="ctr"/>
          <a:lstStyle/>
          <a:p>
            <a:pPr algn="ctr" defTabSz="918324" hangingPunct="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2600" kern="0">
              <a:solidFill>
                <a:srgbClr val="FFFFFF"/>
              </a:solidFill>
              <a:latin typeface="Graphik"/>
              <a:sym typeface="Graphik"/>
            </a:endParaRPr>
          </a:p>
        </p:txBody>
      </p:sp>
      <p:sp>
        <p:nvSpPr>
          <p:cNvPr id="5" name="会社情報">
            <a:extLst>
              <a:ext uri="{FF2B5EF4-FFF2-40B4-BE49-F238E27FC236}">
                <a16:creationId xmlns:a16="http://schemas.microsoft.com/office/drawing/2014/main" id="{147C9074-B859-AE40-792D-6B5B1F7689B3}"/>
              </a:ext>
            </a:extLst>
          </p:cNvPr>
          <p:cNvSpPr txBox="1"/>
          <p:nvPr/>
        </p:nvSpPr>
        <p:spPr>
          <a:xfrm>
            <a:off x="394250" y="122494"/>
            <a:ext cx="3776675" cy="575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275" tIns="41275" rIns="41275" bIns="41275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981052" hangingPunct="0">
              <a:defRPr/>
            </a:pPr>
            <a:r>
              <a:rPr lang="ja-JP" altLang="en-US" sz="3200" b="1" kern="0">
                <a:latin typeface="Yu Gothic" panose="020B0400000000000000" pitchFamily="34" charset="-128"/>
                <a:ea typeface="Yu Gothic" panose="020B0400000000000000" pitchFamily="34" charset="-128"/>
              </a:rPr>
              <a:t>装着方法、あれこれ</a:t>
            </a:r>
            <a:endParaRPr sz="3200" b="1" kern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3AAE794-C3BF-460C-7BBF-60D8EFCBA608}"/>
              </a:ext>
            </a:extLst>
          </p:cNvPr>
          <p:cNvSpPr txBox="1"/>
          <p:nvPr/>
        </p:nvSpPr>
        <p:spPr>
          <a:xfrm>
            <a:off x="518001" y="1828801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/>
              <a:t>（１）自分で装着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D5B861E-C70E-499D-5CB8-ABC8BE29A13C}"/>
              </a:ext>
            </a:extLst>
          </p:cNvPr>
          <p:cNvSpPr txBox="1"/>
          <p:nvPr/>
        </p:nvSpPr>
        <p:spPr>
          <a:xfrm>
            <a:off x="5479469" y="1828801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/>
              <a:t>（２）第三者に装着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5D58C2D-B52D-D408-5C25-627AF8946DE5}"/>
              </a:ext>
            </a:extLst>
          </p:cNvPr>
          <p:cNvSpPr txBox="1"/>
          <p:nvPr/>
        </p:nvSpPr>
        <p:spPr>
          <a:xfrm>
            <a:off x="1323789" y="111756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>
                <a:solidFill>
                  <a:schemeClr val="tx1">
                    <a:lumMod val="50000"/>
                    <a:lumOff val="50000"/>
                  </a:schemeClr>
                </a:solidFill>
              </a:rPr>
              <a:t>（セルフケア）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C667392-0CB0-F958-8AE4-390F563EA87F}"/>
              </a:ext>
            </a:extLst>
          </p:cNvPr>
          <p:cNvSpPr txBox="1"/>
          <p:nvPr/>
        </p:nvSpPr>
        <p:spPr>
          <a:xfrm>
            <a:off x="6725523" y="111756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>
                <a:solidFill>
                  <a:schemeClr val="tx1">
                    <a:lumMod val="50000"/>
                    <a:lumOff val="50000"/>
                  </a:schemeClr>
                </a:solidFill>
              </a:rPr>
              <a:t>（介護）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06A7EAB-3CC6-C7F6-74E8-B1CB675B9D36}"/>
              </a:ext>
            </a:extLst>
          </p:cNvPr>
          <p:cNvSpPr txBox="1"/>
          <p:nvPr/>
        </p:nvSpPr>
        <p:spPr>
          <a:xfrm>
            <a:off x="6283881" y="3070929"/>
            <a:ext cx="2698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189" indent="-457189">
              <a:buFont typeface="Wingdings" pitchFamily="2" charset="2"/>
              <a:buChar char="l"/>
            </a:pPr>
            <a:r>
              <a:rPr lang="ja-JP" altLang="en-US" sz="3200" b="1"/>
              <a:t>２人で装着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E743DCF-F260-B01A-4792-368015EFE921}"/>
              </a:ext>
            </a:extLst>
          </p:cNvPr>
          <p:cNvSpPr txBox="1"/>
          <p:nvPr/>
        </p:nvSpPr>
        <p:spPr>
          <a:xfrm>
            <a:off x="6849275" y="3633801"/>
            <a:ext cx="3741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>
                <a:solidFill>
                  <a:schemeClr val="tx1">
                    <a:lumMod val="50000"/>
                    <a:lumOff val="50000"/>
                  </a:schemeClr>
                </a:solidFill>
              </a:rPr>
              <a:t>（本人</a:t>
            </a:r>
            <a:r>
              <a:rPr lang="en-US" altLang="ja-JP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or </a:t>
            </a:r>
            <a:r>
              <a:rPr lang="ja-JP" altLang="en-US" sz="2400" b="1">
                <a:solidFill>
                  <a:schemeClr val="tx1">
                    <a:lumMod val="50000"/>
                    <a:lumOff val="50000"/>
                  </a:schemeClr>
                </a:solidFill>
              </a:rPr>
              <a:t>他のスタッフ）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A0F4E47-DEB7-FAE0-8D6E-E1CA1F6BA75F}"/>
              </a:ext>
            </a:extLst>
          </p:cNvPr>
          <p:cNvSpPr txBox="1"/>
          <p:nvPr/>
        </p:nvSpPr>
        <p:spPr>
          <a:xfrm>
            <a:off x="6283881" y="4566006"/>
            <a:ext cx="2698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189" indent="-457189">
              <a:buFont typeface="Wingdings" pitchFamily="2" charset="2"/>
              <a:buChar char="l"/>
            </a:pPr>
            <a:r>
              <a:rPr lang="ja-JP" altLang="en-US" sz="3200" b="1"/>
              <a:t>１人で装着</a:t>
            </a:r>
          </a:p>
        </p:txBody>
      </p:sp>
      <p:sp>
        <p:nvSpPr>
          <p:cNvPr id="11" name="日付プレースホルダー 10">
            <a:extLst>
              <a:ext uri="{FF2B5EF4-FFF2-40B4-BE49-F238E27FC236}">
                <a16:creationId xmlns:a16="http://schemas.microsoft.com/office/drawing/2014/main" id="{ACCA855D-ABA5-F5BF-F655-D19B65AA1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81B89-D6EE-9946-973F-695463197D64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383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18A6AFC-AC13-61E3-8D07-4F74A3ACF88F}"/>
              </a:ext>
            </a:extLst>
          </p:cNvPr>
          <p:cNvSpPr txBox="1"/>
          <p:nvPr/>
        </p:nvSpPr>
        <p:spPr>
          <a:xfrm>
            <a:off x="3741509" y="3039149"/>
            <a:ext cx="464742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267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（１）自分で装着</a:t>
            </a:r>
            <a:endParaRPr lang="ja-US" altLang="en-US" sz="4267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8024AF-24D2-CD80-3A99-983D55DA76F8}"/>
              </a:ext>
            </a:extLst>
          </p:cNvPr>
          <p:cNvSpPr txBox="1"/>
          <p:nvPr/>
        </p:nvSpPr>
        <p:spPr>
          <a:xfrm>
            <a:off x="6096000" y="6154784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i="1"/>
              <a:t>コツ：遠慮せず、グイッと大きく広げる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FE76096-FE13-49CD-F161-3F4FE899B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79" y="4388597"/>
            <a:ext cx="1765300" cy="17653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90FEA10-7CA5-2D6E-873F-066F7396F80F}"/>
              </a:ext>
            </a:extLst>
          </p:cNvPr>
          <p:cNvSpPr txBox="1"/>
          <p:nvPr/>
        </p:nvSpPr>
        <p:spPr>
          <a:xfrm>
            <a:off x="964079" y="6173236"/>
            <a:ext cx="4078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/>
              <a:t>https://intronspace.com/hcr2025/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F77A75D-53F3-167C-F0A4-3A41159A677C}"/>
              </a:ext>
            </a:extLst>
          </p:cNvPr>
          <p:cNvSpPr txBox="1"/>
          <p:nvPr/>
        </p:nvSpPr>
        <p:spPr>
          <a:xfrm>
            <a:off x="2729379" y="5784565"/>
            <a:ext cx="2284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動画：</a:t>
            </a:r>
            <a:r>
              <a:rPr lang="en-US" altLang="ja-JP" dirty="0"/>
              <a:t>5</a:t>
            </a:r>
            <a:r>
              <a:rPr kumimoji="1" lang="en-US" altLang="ja-JP" dirty="0"/>
              <a:t>. </a:t>
            </a:r>
            <a:r>
              <a:rPr kumimoji="1" lang="ja-JP" altLang="en-US"/>
              <a:t>自分で装着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D1741C6-8BC8-143C-B24C-F72E41BAB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2B0F1-6BAA-BB44-8481-565B67317669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48179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1F800-D4E5-082F-6D1F-7B99790F5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51FFDB-E39B-8D18-1488-2352B013C5B3}"/>
              </a:ext>
            </a:extLst>
          </p:cNvPr>
          <p:cNvSpPr txBox="1"/>
          <p:nvPr/>
        </p:nvSpPr>
        <p:spPr>
          <a:xfrm>
            <a:off x="3123164" y="1870751"/>
            <a:ext cx="5205271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267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（２）第三者に装着</a:t>
            </a:r>
            <a:endParaRPr lang="ja-US" altLang="en-US" sz="4267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1E5F3E1-5962-407E-CBD6-68F68782CD04}"/>
              </a:ext>
            </a:extLst>
          </p:cNvPr>
          <p:cNvSpPr txBox="1"/>
          <p:nvPr/>
        </p:nvSpPr>
        <p:spPr>
          <a:xfrm>
            <a:off x="4270912" y="3276216"/>
            <a:ext cx="3589444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9585" indent="-609585">
              <a:buFont typeface="Wingdings" pitchFamily="2" charset="2"/>
              <a:buChar char="l"/>
            </a:pPr>
            <a:r>
              <a:rPr lang="ja-JP" altLang="en-US" sz="4267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２人で装着</a:t>
            </a:r>
            <a:endParaRPr lang="ja-US" altLang="en-US" sz="4267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C885DF6-4ED5-B384-79D5-76D623C1F2F6}"/>
              </a:ext>
            </a:extLst>
          </p:cNvPr>
          <p:cNvSpPr txBox="1"/>
          <p:nvPr/>
        </p:nvSpPr>
        <p:spPr>
          <a:xfrm>
            <a:off x="5621110" y="4207551"/>
            <a:ext cx="428033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667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（本人</a:t>
            </a:r>
            <a:r>
              <a:rPr lang="en-US" altLang="ja-JP" sz="2667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 or </a:t>
            </a:r>
            <a:r>
              <a:rPr lang="ja-JP" altLang="en-US" sz="2667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他のスタッフ）</a:t>
            </a:r>
            <a:endParaRPr lang="ja-US" altLang="en-US" sz="2667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DF9ACC4-D022-F314-59B7-1409074EE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79" y="4388597"/>
            <a:ext cx="1765300" cy="17653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49E17D8-F332-FCB8-1F1F-4A94BE724DB0}"/>
              </a:ext>
            </a:extLst>
          </p:cNvPr>
          <p:cNvSpPr txBox="1"/>
          <p:nvPr/>
        </p:nvSpPr>
        <p:spPr>
          <a:xfrm>
            <a:off x="964079" y="6173236"/>
            <a:ext cx="4078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/>
              <a:t>https://intronspace.com/hcr2025/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9E3225C-C467-A592-8139-AB1EF6F05C2F}"/>
              </a:ext>
            </a:extLst>
          </p:cNvPr>
          <p:cNvSpPr txBox="1"/>
          <p:nvPr/>
        </p:nvSpPr>
        <p:spPr>
          <a:xfrm>
            <a:off x="2729379" y="5784565"/>
            <a:ext cx="2284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動画：</a:t>
            </a:r>
            <a:r>
              <a:rPr kumimoji="1" lang="en-US" altLang="ja-JP" dirty="0"/>
              <a:t>6. </a:t>
            </a:r>
            <a:r>
              <a:rPr kumimoji="1" lang="ja-JP" altLang="en-US"/>
              <a:t>二人で装着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F7406F3-8FEC-3532-73C7-3C503812114F}"/>
              </a:ext>
            </a:extLst>
          </p:cNvPr>
          <p:cNvSpPr txBox="1"/>
          <p:nvPr/>
        </p:nvSpPr>
        <p:spPr>
          <a:xfrm>
            <a:off x="6096000" y="6154784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i="1"/>
              <a:t>コツ：遠慮せず、グイッと大きく広げる</a:t>
            </a:r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A4BF0A17-97F5-ABF7-ED6B-1143FE44D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3EDDC-2D81-CD42-8C2A-EBC376011A83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8230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4FB06-B70D-7405-7C34-266B7A16F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>
            <a:extLst>
              <a:ext uri="{FF2B5EF4-FFF2-40B4-BE49-F238E27FC236}">
                <a16:creationId xmlns:a16="http://schemas.microsoft.com/office/drawing/2014/main" id="{494A2A55-AC55-FDB5-0CA6-DAC257B348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4189" y="3962850"/>
            <a:ext cx="3777488" cy="2518325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4" name="四角形">
            <a:extLst>
              <a:ext uri="{FF2B5EF4-FFF2-40B4-BE49-F238E27FC236}">
                <a16:creationId xmlns:a16="http://schemas.microsoft.com/office/drawing/2014/main" id="{F45ED9C2-4F69-7BA9-4576-C4485C004BFC}"/>
              </a:ext>
            </a:extLst>
          </p:cNvPr>
          <p:cNvSpPr/>
          <p:nvPr/>
        </p:nvSpPr>
        <p:spPr>
          <a:xfrm>
            <a:off x="0" y="-20561"/>
            <a:ext cx="12192000" cy="774932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41275" tIns="41275" rIns="41275" bIns="41275" anchor="ctr"/>
          <a:lstStyle/>
          <a:p>
            <a:pPr algn="ctr" defTabSz="918324" hangingPunct="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2600" kern="0">
              <a:solidFill>
                <a:srgbClr val="FFFFFF"/>
              </a:solidFill>
              <a:latin typeface="Graphik"/>
              <a:sym typeface="Graphik"/>
            </a:endParaRPr>
          </a:p>
        </p:txBody>
      </p:sp>
      <p:sp>
        <p:nvSpPr>
          <p:cNvPr id="5" name="会社情報">
            <a:extLst>
              <a:ext uri="{FF2B5EF4-FFF2-40B4-BE49-F238E27FC236}">
                <a16:creationId xmlns:a16="http://schemas.microsoft.com/office/drawing/2014/main" id="{382B7DEF-85F8-6C5A-C0C4-D6766323D2EE}"/>
              </a:ext>
            </a:extLst>
          </p:cNvPr>
          <p:cNvSpPr txBox="1"/>
          <p:nvPr/>
        </p:nvSpPr>
        <p:spPr>
          <a:xfrm>
            <a:off x="416485" y="74186"/>
            <a:ext cx="2545569" cy="575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275" tIns="41275" rIns="41275" bIns="41275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981052" hangingPunct="0">
              <a:defRPr/>
            </a:pPr>
            <a:r>
              <a:rPr lang="ja-JP" altLang="en-US" sz="3200" b="1" kern="0">
                <a:latin typeface="Yu Gothic" panose="020B0400000000000000" pitchFamily="34" charset="-128"/>
                <a:ea typeface="Yu Gothic" panose="020B0400000000000000" pitchFamily="34" charset="-128"/>
              </a:rPr>
              <a:t>目指すゴール</a:t>
            </a:r>
            <a:endParaRPr sz="3200" b="1" kern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89E33C4-263A-77E7-F56E-AD43096B1CE1}"/>
              </a:ext>
            </a:extLst>
          </p:cNvPr>
          <p:cNvCxnSpPr/>
          <p:nvPr/>
        </p:nvCxnSpPr>
        <p:spPr>
          <a:xfrm>
            <a:off x="6088513" y="1005552"/>
            <a:ext cx="0" cy="5544152"/>
          </a:xfrm>
          <a:prstGeom prst="line">
            <a:avLst/>
          </a:prstGeom>
          <a:ln>
            <a:solidFill>
              <a:srgbClr val="62D1F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3B6104D-1E03-27ED-B842-283C5B3DE615}"/>
              </a:ext>
            </a:extLst>
          </p:cNvPr>
          <p:cNvSpPr txBox="1"/>
          <p:nvPr/>
        </p:nvSpPr>
        <p:spPr>
          <a:xfrm>
            <a:off x="1531928" y="872358"/>
            <a:ext cx="3199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667" b="1" dirty="0"/>
              <a:t>【</a:t>
            </a:r>
            <a:r>
              <a:rPr lang="ja-JP" altLang="en-US" sz="2667" b="1"/>
              <a:t>セルフケア</a:t>
            </a:r>
            <a:r>
              <a:rPr lang="en-US" altLang="ja-JP" sz="2667" b="1" dirty="0"/>
              <a:t>】</a:t>
            </a:r>
          </a:p>
          <a:p>
            <a:pPr algn="ctr"/>
            <a:r>
              <a:rPr lang="ja-JP" altLang="en-US" sz="2133" b="1">
                <a:solidFill>
                  <a:schemeClr val="bg1">
                    <a:lumMod val="50000"/>
                  </a:schemeClr>
                </a:solidFill>
              </a:rPr>
              <a:t>（自分でケアできる人）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13290A2-C202-E3D9-69BB-55A5AB96F6FA}"/>
              </a:ext>
            </a:extLst>
          </p:cNvPr>
          <p:cNvSpPr txBox="1"/>
          <p:nvPr/>
        </p:nvSpPr>
        <p:spPr>
          <a:xfrm>
            <a:off x="8307947" y="876836"/>
            <a:ext cx="155042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67" b="1" dirty="0"/>
              <a:t>【</a:t>
            </a:r>
            <a:r>
              <a:rPr lang="ja-JP" altLang="en-US" sz="2667" b="1"/>
              <a:t>介護</a:t>
            </a:r>
            <a:r>
              <a:rPr lang="en-US" altLang="ja-JP" sz="2667" b="1" dirty="0"/>
              <a:t>】</a:t>
            </a:r>
            <a:endParaRPr lang="ja-JP" altLang="en-US" sz="2667" b="1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4D35845E-A32B-38B6-EC8F-559F1BBC6A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2812" y="1734133"/>
            <a:ext cx="3334249" cy="5001375"/>
          </a:xfrm>
          <a:prstGeom prst="rect">
            <a:avLst/>
          </a:prstGeom>
          <a:noFill/>
          <a:effectLst>
            <a:softEdge rad="156826"/>
          </a:effectLst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D97A994-0C54-54AA-361B-13EFA9A66712}"/>
              </a:ext>
            </a:extLst>
          </p:cNvPr>
          <p:cNvSpPr txBox="1"/>
          <p:nvPr/>
        </p:nvSpPr>
        <p:spPr>
          <a:xfrm>
            <a:off x="660323" y="3777628"/>
            <a:ext cx="5406564" cy="649409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667" b="1"/>
              <a:t>以前と同じアクティブな自分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0600BA80-EB81-CB00-4F14-15DE87DD42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906" y="1483542"/>
            <a:ext cx="3557732" cy="2371821"/>
          </a:xfrm>
          <a:prstGeom prst="rect">
            <a:avLst/>
          </a:prstGeom>
          <a:effectLst>
            <a:softEdge rad="108836"/>
          </a:effectLst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9E883BD-DBB5-6558-E0EB-22ADA71EBA28}"/>
              </a:ext>
            </a:extLst>
          </p:cNvPr>
          <p:cNvSpPr txBox="1"/>
          <p:nvPr/>
        </p:nvSpPr>
        <p:spPr>
          <a:xfrm>
            <a:off x="6353979" y="3318783"/>
            <a:ext cx="4811323" cy="649409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667" b="1"/>
              <a:t>　　尊厳が守られた生活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C28229C-0F49-B763-9322-A70A8ADE6E27}"/>
              </a:ext>
            </a:extLst>
          </p:cNvPr>
          <p:cNvSpPr txBox="1"/>
          <p:nvPr/>
        </p:nvSpPr>
        <p:spPr>
          <a:xfrm>
            <a:off x="7440417" y="6064043"/>
            <a:ext cx="4479492" cy="649409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667" b="1"/>
              <a:t>オムツ交換からの解放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BAB69D4-41E5-2EC4-2C08-AE2D6988DB22}"/>
              </a:ext>
            </a:extLst>
          </p:cNvPr>
          <p:cNvSpPr txBox="1"/>
          <p:nvPr/>
        </p:nvSpPr>
        <p:spPr>
          <a:xfrm>
            <a:off x="4376283" y="3480293"/>
            <a:ext cx="1411595" cy="64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667" b="1">
                <a:solidFill>
                  <a:srgbClr val="00B0F1"/>
                </a:solidFill>
              </a:rPr>
              <a:t>・・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7C3BB85-EE43-6503-E506-AD10C47CAC62}"/>
              </a:ext>
            </a:extLst>
          </p:cNvPr>
          <p:cNvSpPr txBox="1"/>
          <p:nvPr/>
        </p:nvSpPr>
        <p:spPr>
          <a:xfrm>
            <a:off x="7024125" y="3059875"/>
            <a:ext cx="1189433" cy="64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667" b="1">
                <a:solidFill>
                  <a:srgbClr val="00B0F1"/>
                </a:solidFill>
              </a:rPr>
              <a:t>・・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109B7E5-34DB-EAA8-CA59-B85A98209FB9}"/>
              </a:ext>
            </a:extLst>
          </p:cNvPr>
          <p:cNvSpPr txBox="1"/>
          <p:nvPr/>
        </p:nvSpPr>
        <p:spPr>
          <a:xfrm>
            <a:off x="10538590" y="5817762"/>
            <a:ext cx="1189433" cy="64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667" b="1">
                <a:solidFill>
                  <a:srgbClr val="00B0F1"/>
                </a:solidFill>
              </a:rPr>
              <a:t>・・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6AE3016-AB20-F55A-8EDA-0504F3747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3E7C-F762-8340-90A9-4B0BE3476E56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645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02AF1-F0E4-D9C5-6D91-671CE16E5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B2E0C7-ABEE-C196-28C2-3B221CE7A1C7}"/>
              </a:ext>
            </a:extLst>
          </p:cNvPr>
          <p:cNvSpPr txBox="1"/>
          <p:nvPr/>
        </p:nvSpPr>
        <p:spPr>
          <a:xfrm>
            <a:off x="3123164" y="1870751"/>
            <a:ext cx="5205271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267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（２）第三者に装着</a:t>
            </a:r>
            <a:endParaRPr lang="ja-US" altLang="en-US" sz="4267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BA2A7F6-8DC2-C5D5-22A8-77A1CA090101}"/>
              </a:ext>
            </a:extLst>
          </p:cNvPr>
          <p:cNvSpPr txBox="1"/>
          <p:nvPr/>
        </p:nvSpPr>
        <p:spPr>
          <a:xfrm>
            <a:off x="4270912" y="3276216"/>
            <a:ext cx="3589444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9585" indent="-609585">
              <a:buFont typeface="Wingdings" pitchFamily="2" charset="2"/>
              <a:buChar char="l"/>
            </a:pPr>
            <a:r>
              <a:rPr lang="ja-JP" altLang="en-US" sz="4267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１人で装着</a:t>
            </a:r>
            <a:endParaRPr lang="ja-US" altLang="en-US" sz="4267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C3109E2-1B42-60FB-304A-9CEB00CB9546}"/>
              </a:ext>
            </a:extLst>
          </p:cNvPr>
          <p:cNvSpPr txBox="1"/>
          <p:nvPr/>
        </p:nvSpPr>
        <p:spPr>
          <a:xfrm>
            <a:off x="3996266" y="4939072"/>
            <a:ext cx="346921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67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〜 </a:t>
            </a:r>
            <a:r>
              <a:rPr lang="ja-JP" altLang="en-US" sz="2667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その１：</a:t>
            </a:r>
            <a:r>
              <a:rPr lang="en-US" altLang="ja-JP" sz="2667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2</a:t>
            </a:r>
            <a:r>
              <a:rPr lang="ja-JP" altLang="en-US" sz="2667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回折</a:t>
            </a:r>
            <a:r>
              <a:rPr lang="en-US" altLang="ja-JP" sz="2667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 〜</a:t>
            </a:r>
            <a:endParaRPr lang="ja-US" altLang="en-US" sz="2667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0D2594D-A3E4-F8FA-D73B-E6BF76836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79" y="4388597"/>
            <a:ext cx="1765300" cy="17653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102F319-0E0C-89C4-2474-426BE66F76DE}"/>
              </a:ext>
            </a:extLst>
          </p:cNvPr>
          <p:cNvSpPr txBox="1"/>
          <p:nvPr/>
        </p:nvSpPr>
        <p:spPr>
          <a:xfrm>
            <a:off x="964079" y="6173236"/>
            <a:ext cx="4078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/>
              <a:t>https://intronspace.com/hcr2025/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683B6CE-66B8-78CE-A8DC-DBA9EA4F0F24}"/>
              </a:ext>
            </a:extLst>
          </p:cNvPr>
          <p:cNvSpPr txBox="1"/>
          <p:nvPr/>
        </p:nvSpPr>
        <p:spPr>
          <a:xfrm>
            <a:off x="2729379" y="5784565"/>
            <a:ext cx="205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動画：</a:t>
            </a:r>
            <a:r>
              <a:rPr lang="en-US" altLang="ja-JP" dirty="0"/>
              <a:t>7</a:t>
            </a:r>
            <a:r>
              <a:rPr kumimoji="1" lang="en-US" altLang="ja-JP" dirty="0"/>
              <a:t>. </a:t>
            </a:r>
            <a:r>
              <a:rPr kumimoji="1" lang="ja-JP" altLang="en-US"/>
              <a:t>２回折り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690B33B-DED4-6975-6A62-B6ECB5773850}"/>
              </a:ext>
            </a:extLst>
          </p:cNvPr>
          <p:cNvSpPr txBox="1"/>
          <p:nvPr/>
        </p:nvSpPr>
        <p:spPr>
          <a:xfrm>
            <a:off x="5404147" y="6344537"/>
            <a:ext cx="6647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i="1"/>
              <a:t>コツ：</a:t>
            </a:r>
            <a:r>
              <a:rPr kumimoji="1" lang="en-US" altLang="ja-JP" sz="2400" b="1" i="1" dirty="0"/>
              <a:t>『</a:t>
            </a:r>
            <a:r>
              <a:rPr kumimoji="1" lang="ja-JP" altLang="en-US" sz="2400" b="1" i="1"/>
              <a:t>弁の底</a:t>
            </a:r>
            <a:r>
              <a:rPr kumimoji="1" lang="en-US" altLang="ja-JP" sz="2400" b="1" i="1" dirty="0"/>
              <a:t>』</a:t>
            </a:r>
            <a:r>
              <a:rPr kumimoji="1" lang="ja-JP" altLang="en-US" sz="2400" b="1" i="1"/>
              <a:t>が見えるように折りましょう</a:t>
            </a:r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358AF1FF-1C93-2E8E-A511-5B2E16A7D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DB0B-5D7E-3E4C-A196-BFE881505023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9317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749B0-5E7D-C4FE-F32A-1A88AFD6B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E182A4-1613-0802-E200-622F706211FF}"/>
              </a:ext>
            </a:extLst>
          </p:cNvPr>
          <p:cNvSpPr txBox="1"/>
          <p:nvPr/>
        </p:nvSpPr>
        <p:spPr>
          <a:xfrm>
            <a:off x="3123164" y="1870751"/>
            <a:ext cx="5205271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267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（２）第三者に装着</a:t>
            </a:r>
            <a:endParaRPr lang="ja-US" altLang="en-US" sz="4267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135AAE-C46C-2295-7A43-650BC81162F3}"/>
              </a:ext>
            </a:extLst>
          </p:cNvPr>
          <p:cNvSpPr txBox="1"/>
          <p:nvPr/>
        </p:nvSpPr>
        <p:spPr>
          <a:xfrm>
            <a:off x="4270912" y="3276216"/>
            <a:ext cx="3589444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9585" indent="-609585">
              <a:buFont typeface="Wingdings" pitchFamily="2" charset="2"/>
              <a:buChar char="l"/>
            </a:pPr>
            <a:r>
              <a:rPr lang="ja-JP" altLang="en-US" sz="4267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１人で装着</a:t>
            </a:r>
            <a:endParaRPr lang="ja-US" altLang="en-US" sz="4267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934D49E-491C-4789-201B-09F3E0D0E76F}"/>
              </a:ext>
            </a:extLst>
          </p:cNvPr>
          <p:cNvSpPr txBox="1"/>
          <p:nvPr/>
        </p:nvSpPr>
        <p:spPr>
          <a:xfrm>
            <a:off x="3930664" y="4913404"/>
            <a:ext cx="425629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67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〜 </a:t>
            </a:r>
            <a:r>
              <a:rPr lang="ja-JP" altLang="en-US" sz="2667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その２：ロール方式</a:t>
            </a:r>
            <a:r>
              <a:rPr lang="en-US" altLang="ja-JP" sz="2667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 〜</a:t>
            </a:r>
            <a:endParaRPr lang="ja-US" altLang="en-US" sz="2667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44D74DC-EB5C-5945-787D-0E0C9C472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79" y="4388597"/>
            <a:ext cx="1765300" cy="17653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20C0E1C-9552-31CC-958D-922A4EEE3E89}"/>
              </a:ext>
            </a:extLst>
          </p:cNvPr>
          <p:cNvSpPr txBox="1"/>
          <p:nvPr/>
        </p:nvSpPr>
        <p:spPr>
          <a:xfrm>
            <a:off x="964079" y="6173236"/>
            <a:ext cx="4078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/>
              <a:t>https://intronspace.com/hcr2025/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248B193-10FE-7BDA-DC75-A11C6FB273DA}"/>
              </a:ext>
            </a:extLst>
          </p:cNvPr>
          <p:cNvSpPr txBox="1"/>
          <p:nvPr/>
        </p:nvSpPr>
        <p:spPr>
          <a:xfrm>
            <a:off x="2729379" y="5784565"/>
            <a:ext cx="2284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動画：</a:t>
            </a:r>
            <a:r>
              <a:rPr kumimoji="1" lang="en-US" altLang="ja-JP" dirty="0"/>
              <a:t>8. </a:t>
            </a:r>
            <a:r>
              <a:rPr kumimoji="1" lang="ja-JP" altLang="en-US"/>
              <a:t>ロール方式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EEB2E93-7600-99D1-B638-68CAED776F1A}"/>
              </a:ext>
            </a:extLst>
          </p:cNvPr>
          <p:cNvSpPr txBox="1"/>
          <p:nvPr/>
        </p:nvSpPr>
        <p:spPr>
          <a:xfrm>
            <a:off x="5404147" y="6344537"/>
            <a:ext cx="6647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i="1"/>
              <a:t>コツ：</a:t>
            </a:r>
            <a:r>
              <a:rPr kumimoji="1" lang="en-US" altLang="ja-JP" sz="2400" b="1" i="1" dirty="0"/>
              <a:t>『</a:t>
            </a:r>
            <a:r>
              <a:rPr kumimoji="1" lang="ja-JP" altLang="en-US" sz="2400" b="1" i="1"/>
              <a:t>弁の底</a:t>
            </a:r>
            <a:r>
              <a:rPr kumimoji="1" lang="en-US" altLang="ja-JP" sz="2400" b="1" i="1" dirty="0"/>
              <a:t>』</a:t>
            </a:r>
            <a:r>
              <a:rPr kumimoji="1" lang="ja-JP" altLang="en-US" sz="2400" b="1" i="1"/>
              <a:t>が見えるように巻きましょう</a:t>
            </a:r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BCB3B176-A37C-914B-4FE1-B11A52119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FE52-430D-584E-82CE-A7EE8A5C7D1B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9931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293AC-04E5-6B17-5C5A-F6A4EED6C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3727E1-A7DC-025D-960B-1607F8E69F64}"/>
              </a:ext>
            </a:extLst>
          </p:cNvPr>
          <p:cNvSpPr txBox="1"/>
          <p:nvPr/>
        </p:nvSpPr>
        <p:spPr>
          <a:xfrm>
            <a:off x="3123164" y="1870751"/>
            <a:ext cx="5205271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267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（２）第三者に装着</a:t>
            </a:r>
            <a:endParaRPr lang="ja-US" altLang="en-US" sz="4267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0507708-0C41-EE1C-C040-2851EC39A2AA}"/>
              </a:ext>
            </a:extLst>
          </p:cNvPr>
          <p:cNvSpPr txBox="1"/>
          <p:nvPr/>
        </p:nvSpPr>
        <p:spPr>
          <a:xfrm>
            <a:off x="4270912" y="3276216"/>
            <a:ext cx="3589444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09585" indent="-609585">
              <a:buFont typeface="Wingdings" pitchFamily="2" charset="2"/>
              <a:buChar char="l"/>
            </a:pPr>
            <a:r>
              <a:rPr lang="ja-JP" altLang="en-US" sz="4267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１人で装着</a:t>
            </a:r>
            <a:endParaRPr lang="ja-US" altLang="en-US" sz="4267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D85FB5-834C-3C9C-B9E3-2B5903693C08}"/>
              </a:ext>
            </a:extLst>
          </p:cNvPr>
          <p:cNvSpPr txBox="1"/>
          <p:nvPr/>
        </p:nvSpPr>
        <p:spPr>
          <a:xfrm>
            <a:off x="3769295" y="4926237"/>
            <a:ext cx="460574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67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〜 </a:t>
            </a:r>
            <a:r>
              <a:rPr lang="ja-JP" altLang="en-US" sz="2667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参考まで：指かけ方式</a:t>
            </a:r>
            <a:r>
              <a:rPr lang="en-US" altLang="ja-JP" sz="2667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 〜</a:t>
            </a:r>
            <a:endParaRPr lang="ja-US" altLang="en-US" sz="2667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5" name="四角形吹き出し 4">
            <a:extLst>
              <a:ext uri="{FF2B5EF4-FFF2-40B4-BE49-F238E27FC236}">
                <a16:creationId xmlns:a16="http://schemas.microsoft.com/office/drawing/2014/main" id="{71AA091C-4A85-37C7-8EDD-0030CCD691D8}"/>
              </a:ext>
            </a:extLst>
          </p:cNvPr>
          <p:cNvSpPr/>
          <p:nvPr/>
        </p:nvSpPr>
        <p:spPr>
          <a:xfrm>
            <a:off x="6439269" y="5954830"/>
            <a:ext cx="4605749" cy="781221"/>
          </a:xfrm>
          <a:prstGeom prst="wedgeRectCallout">
            <a:avLst>
              <a:gd name="adj1" fmla="val -72860"/>
              <a:gd name="adj2" fmla="val -11980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i="1"/>
              <a:t>少々難しく、練習が必要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D207E33-214D-FF0A-3474-CD473F12E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79" y="4388597"/>
            <a:ext cx="1765300" cy="17653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10E039F-6DD6-9FBF-6CED-8A85AB523CE6}"/>
              </a:ext>
            </a:extLst>
          </p:cNvPr>
          <p:cNvSpPr txBox="1"/>
          <p:nvPr/>
        </p:nvSpPr>
        <p:spPr>
          <a:xfrm>
            <a:off x="964079" y="6173236"/>
            <a:ext cx="4078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/>
              <a:t>https://intronspace.com/hcr2025/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A1C983E-77E8-005D-D1A8-F0FF8E840349}"/>
              </a:ext>
            </a:extLst>
          </p:cNvPr>
          <p:cNvSpPr txBox="1"/>
          <p:nvPr/>
        </p:nvSpPr>
        <p:spPr>
          <a:xfrm>
            <a:off x="2729379" y="5784565"/>
            <a:ext cx="182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動画：</a:t>
            </a:r>
            <a:r>
              <a:rPr lang="en-US" altLang="ja-JP" dirty="0"/>
              <a:t>9</a:t>
            </a:r>
            <a:r>
              <a:rPr kumimoji="1" lang="en-US" altLang="ja-JP" dirty="0"/>
              <a:t>. </a:t>
            </a:r>
            <a:r>
              <a:rPr kumimoji="1" lang="ja-JP" altLang="en-US"/>
              <a:t>四谷式</a:t>
            </a:r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A4E66D3A-7B97-9C93-D7F7-D31BCA39D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CF9C-4C00-6A4E-9713-58433A992D30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4446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">
            <a:extLst>
              <a:ext uri="{FF2B5EF4-FFF2-40B4-BE49-F238E27FC236}">
                <a16:creationId xmlns:a16="http://schemas.microsoft.com/office/drawing/2014/main" id="{AA10C934-3420-6828-6D11-5EA39EB91E88}"/>
              </a:ext>
            </a:extLst>
          </p:cNvPr>
          <p:cNvSpPr/>
          <p:nvPr/>
        </p:nvSpPr>
        <p:spPr>
          <a:xfrm>
            <a:off x="0" y="-20561"/>
            <a:ext cx="12192000" cy="774932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41275" tIns="41275" rIns="41275" bIns="41275" anchor="ctr"/>
          <a:lstStyle/>
          <a:p>
            <a:pPr algn="ctr" defTabSz="918324" hangingPunct="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2600" kern="0">
              <a:solidFill>
                <a:srgbClr val="FFFFFF"/>
              </a:solidFill>
              <a:latin typeface="Graphik"/>
              <a:sym typeface="Graphik"/>
            </a:endParaRPr>
          </a:p>
        </p:txBody>
      </p:sp>
      <p:sp>
        <p:nvSpPr>
          <p:cNvPr id="4" name="会社情報">
            <a:extLst>
              <a:ext uri="{FF2B5EF4-FFF2-40B4-BE49-F238E27FC236}">
                <a16:creationId xmlns:a16="http://schemas.microsoft.com/office/drawing/2014/main" id="{CA2E385B-1290-8703-9E3A-F5112EA093D4}"/>
              </a:ext>
            </a:extLst>
          </p:cNvPr>
          <p:cNvSpPr txBox="1"/>
          <p:nvPr/>
        </p:nvSpPr>
        <p:spPr>
          <a:xfrm>
            <a:off x="416485" y="74186"/>
            <a:ext cx="2545569" cy="575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1275" tIns="41275" rIns="41275" bIns="41275" anchor="ctr">
            <a:spAutoFit/>
          </a:bodyPr>
          <a:lstStyle>
            <a:lvl1pPr algn="l" defTabSz="2438338">
              <a:lnSpc>
                <a:spcPct val="100000"/>
              </a:lnSpc>
              <a:defRPr sz="4000">
                <a:solidFill>
                  <a:srgbClr val="FFFFFF"/>
                </a:solidFill>
                <a:latin typeface="游ゴシック体 ボールド"/>
                <a:ea typeface="游ゴシック体 ボールド"/>
                <a:cs typeface="游ゴシック体 ボールド"/>
                <a:sym typeface="游ゴシック体 ボールド"/>
              </a:defRPr>
            </a:lvl1pPr>
          </a:lstStyle>
          <a:p>
            <a:pPr defTabSz="1981052" hangingPunct="0">
              <a:defRPr/>
            </a:pPr>
            <a:r>
              <a:rPr lang="ja-JP" altLang="en-US" sz="3200" b="1" kern="0">
                <a:latin typeface="Yu Gothic" panose="020B0400000000000000" pitchFamily="34" charset="-128"/>
                <a:ea typeface="Yu Gothic" panose="020B0400000000000000" pitchFamily="34" charset="-128"/>
              </a:rPr>
              <a:t>目指すゴール</a:t>
            </a:r>
            <a:endParaRPr sz="3200" b="1" kern="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58713B5-3863-3C7B-0462-88047E0A2057}"/>
              </a:ext>
            </a:extLst>
          </p:cNvPr>
          <p:cNvSpPr txBox="1"/>
          <p:nvPr/>
        </p:nvSpPr>
        <p:spPr>
          <a:xfrm>
            <a:off x="2675211" y="2962774"/>
            <a:ext cx="7617404" cy="983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267" b="1"/>
              <a:t>自分らしい生活を続けられる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9994AE-FAA4-9480-BFEB-877834E2AC8B}"/>
              </a:ext>
            </a:extLst>
          </p:cNvPr>
          <p:cNvSpPr txBox="1"/>
          <p:nvPr/>
        </p:nvSpPr>
        <p:spPr>
          <a:xfrm>
            <a:off x="3745670" y="2455754"/>
            <a:ext cx="2152401" cy="983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267" b="1">
                <a:solidFill>
                  <a:srgbClr val="00B0F1"/>
                </a:solidFill>
              </a:rPr>
              <a:t>・・・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3509A20-526F-E75F-53DD-F52F7A10A8FD}"/>
              </a:ext>
            </a:extLst>
          </p:cNvPr>
          <p:cNvSpPr txBox="1"/>
          <p:nvPr/>
        </p:nvSpPr>
        <p:spPr>
          <a:xfrm>
            <a:off x="797677" y="1462951"/>
            <a:ext cx="10412191" cy="76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b="1"/>
              <a:t>尿トラブルに対峙する</a:t>
            </a:r>
            <a:r>
              <a:rPr lang="ja-JP" altLang="en-US" sz="3200" b="1" dirty="0"/>
              <a:t>　</a:t>
            </a:r>
            <a:r>
              <a:rPr lang="ja-JP" altLang="en-US" sz="3200" b="1"/>
              <a:t>ご本人も　介護する人も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9BA5ECB-0B24-551A-E0B4-1CD55DA43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C9E1F-3306-A140-B760-F8B49787A202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0017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66544-CE34-22AD-EBAE-0F5A5E5B9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">
            <a:extLst>
              <a:ext uri="{FF2B5EF4-FFF2-40B4-BE49-F238E27FC236}">
                <a16:creationId xmlns:a16="http://schemas.microsoft.com/office/drawing/2014/main" id="{6395580F-6CBB-33C7-8722-921ADBFC2151}"/>
              </a:ext>
            </a:extLst>
          </p:cNvPr>
          <p:cNvSpPr/>
          <p:nvPr/>
        </p:nvSpPr>
        <p:spPr>
          <a:xfrm>
            <a:off x="0" y="-20561"/>
            <a:ext cx="12192000" cy="774932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41275" tIns="41275" rIns="41275" bIns="41275" anchor="ctr"/>
          <a:lstStyle/>
          <a:p>
            <a:pPr algn="ctr" defTabSz="918324" hangingPunct="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2600" kern="0">
              <a:solidFill>
                <a:srgbClr val="FFFFFF"/>
              </a:solidFill>
              <a:latin typeface="Graphik"/>
              <a:sym typeface="Graphik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F4B887-E441-F993-89C8-95F39A4AA280}"/>
              </a:ext>
            </a:extLst>
          </p:cNvPr>
          <p:cNvSpPr txBox="1"/>
          <p:nvPr/>
        </p:nvSpPr>
        <p:spPr>
          <a:xfrm>
            <a:off x="689869" y="231419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①</a:t>
            </a:r>
            <a:endParaRPr lang="ja-JP" altLang="en-US" sz="3200" b="1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6F0ADE-5385-2833-6622-7618E39BE29C}"/>
              </a:ext>
            </a:extLst>
          </p:cNvPr>
          <p:cNvSpPr txBox="1"/>
          <p:nvPr/>
        </p:nvSpPr>
        <p:spPr>
          <a:xfrm>
            <a:off x="1346459" y="3730387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/>
              <a:t>自分のタイミングで排尿できた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9143418-B22C-E61B-33EC-94E14A4E87A4}"/>
              </a:ext>
            </a:extLst>
          </p:cNvPr>
          <p:cNvSpPr txBox="1"/>
          <p:nvPr/>
        </p:nvSpPr>
        <p:spPr>
          <a:xfrm>
            <a:off x="1346459" y="2038295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/>
              <a:t>周囲に臭わず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70FB17B-095D-2231-F2FD-F9921A46DD33}"/>
              </a:ext>
            </a:extLst>
          </p:cNvPr>
          <p:cNvSpPr txBox="1"/>
          <p:nvPr/>
        </p:nvSpPr>
        <p:spPr>
          <a:xfrm>
            <a:off x="1346459" y="2591777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/>
              <a:t>皮膚や衣服を汚さず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EFC7674-47F7-2202-E710-0302ED7E8C16}"/>
              </a:ext>
            </a:extLst>
          </p:cNvPr>
          <p:cNvSpPr txBox="1"/>
          <p:nvPr/>
        </p:nvSpPr>
        <p:spPr>
          <a:xfrm>
            <a:off x="5592087" y="2343549"/>
            <a:ext cx="4839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/>
              <a:t>尿を</a:t>
            </a:r>
            <a:r>
              <a:rPr lang="en-US" altLang="ja-JP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ja-JP" altLang="en-US" sz="3200">
                <a:solidFill>
                  <a:schemeClr val="tx1">
                    <a:lumMod val="50000"/>
                    <a:lumOff val="50000"/>
                  </a:schemeClr>
                </a:solidFill>
              </a:rPr>
              <a:t>膀胱に</a:t>
            </a:r>
            <a:r>
              <a:rPr lang="en-US" altLang="ja-JP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ja-JP" altLang="en-US" sz="3200" b="1"/>
              <a:t>溜められた</a:t>
            </a:r>
          </a:p>
        </p:txBody>
      </p:sp>
      <p:sp>
        <p:nvSpPr>
          <p:cNvPr id="15" name="右中かっこ 14">
            <a:extLst>
              <a:ext uri="{FF2B5EF4-FFF2-40B4-BE49-F238E27FC236}">
                <a16:creationId xmlns:a16="http://schemas.microsoft.com/office/drawing/2014/main" id="{DA3CD6BF-7EBC-E296-4FBC-5156A533A7D8}"/>
              </a:ext>
            </a:extLst>
          </p:cNvPr>
          <p:cNvSpPr/>
          <p:nvPr/>
        </p:nvSpPr>
        <p:spPr>
          <a:xfrm>
            <a:off x="5231732" y="2146327"/>
            <a:ext cx="360355" cy="891448"/>
          </a:xfrm>
          <a:prstGeom prst="rightBrac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E82D251-5358-2A6D-8F31-18F3F3CD8515}"/>
              </a:ext>
            </a:extLst>
          </p:cNvPr>
          <p:cNvSpPr txBox="1"/>
          <p:nvPr/>
        </p:nvSpPr>
        <p:spPr>
          <a:xfrm>
            <a:off x="689869" y="373038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②</a:t>
            </a:r>
            <a:endParaRPr lang="ja-JP" altLang="en-US" sz="3200" b="1"/>
          </a:p>
        </p:txBody>
      </p:sp>
      <p:pic>
        <p:nvPicPr>
          <p:cNvPr id="1026" name="Picture 2" descr="小便小僧のイラスト">
            <a:extLst>
              <a:ext uri="{FF2B5EF4-FFF2-40B4-BE49-F238E27FC236}">
                <a16:creationId xmlns:a16="http://schemas.microsoft.com/office/drawing/2014/main" id="{25FFDA77-F738-AF0D-4B86-4B018E6EE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2552" y="3771753"/>
            <a:ext cx="2312064" cy="278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54AC6E5-41BD-9EA9-B121-CF9CB30DAB93}"/>
              </a:ext>
            </a:extLst>
          </p:cNvPr>
          <p:cNvSpPr txBox="1"/>
          <p:nvPr/>
        </p:nvSpPr>
        <p:spPr>
          <a:xfrm>
            <a:off x="339524" y="1010829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/>
              <a:t>尿トラブルをわずらう以前は、・・・</a:t>
            </a:r>
            <a:endParaRPr lang="en-US" altLang="ja-JP" sz="3200" b="1" dirty="0"/>
          </a:p>
        </p:txBody>
      </p:sp>
      <p:sp>
        <p:nvSpPr>
          <p:cNvPr id="18" name="下矢印 17">
            <a:extLst>
              <a:ext uri="{FF2B5EF4-FFF2-40B4-BE49-F238E27FC236}">
                <a16:creationId xmlns:a16="http://schemas.microsoft.com/office/drawing/2014/main" id="{ABD7A9E8-3786-2620-7D92-7069F46896CB}"/>
              </a:ext>
            </a:extLst>
          </p:cNvPr>
          <p:cNvSpPr/>
          <p:nvPr/>
        </p:nvSpPr>
        <p:spPr>
          <a:xfrm>
            <a:off x="2529448" y="5181600"/>
            <a:ext cx="755619" cy="508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557C306-24F7-DAA3-C045-12887FA230EA}"/>
              </a:ext>
            </a:extLst>
          </p:cNvPr>
          <p:cNvSpPr txBox="1"/>
          <p:nvPr/>
        </p:nvSpPr>
        <p:spPr>
          <a:xfrm>
            <a:off x="1346459" y="5983394"/>
            <a:ext cx="7981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/>
              <a:t>理屈上、</a:t>
            </a:r>
            <a:r>
              <a:rPr lang="en-US" altLang="ja-JP" sz="3200" b="1" dirty="0"/>
              <a:t>①②</a:t>
            </a:r>
            <a:r>
              <a:rPr lang="ja-JP" altLang="en-US" sz="3200" b="1"/>
              <a:t>ができれば取り戻せるはず</a:t>
            </a:r>
            <a:r>
              <a:rPr lang="en-US" altLang="ja-JP" sz="3200" b="1" dirty="0"/>
              <a:t>…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DBAB164-E208-19A4-77A9-280521691E69}"/>
              </a:ext>
            </a:extLst>
          </p:cNvPr>
          <p:cNvSpPr/>
          <p:nvPr/>
        </p:nvSpPr>
        <p:spPr>
          <a:xfrm>
            <a:off x="558800" y="1818885"/>
            <a:ext cx="10024533" cy="2820849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B2F4AC5-4A74-9373-E70C-138C35852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0C5D-61FB-C142-B3C9-58B8EBA19325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583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 animBg="1"/>
      <p:bldP spid="16" grpId="0"/>
      <p:bldP spid="18" grpId="0" animBg="1"/>
      <p:bldP spid="19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F3BDE-CD17-8E94-A81C-51A666F8C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181BC482-A164-D003-50B0-5F167A36F90D}"/>
              </a:ext>
            </a:extLst>
          </p:cNvPr>
          <p:cNvGrpSpPr/>
          <p:nvPr/>
        </p:nvGrpSpPr>
        <p:grpSpPr>
          <a:xfrm rot="10800000">
            <a:off x="1527219" y="3308447"/>
            <a:ext cx="417699" cy="912719"/>
            <a:chOff x="469807" y="2865905"/>
            <a:chExt cx="961343" cy="2483671"/>
          </a:xfrm>
        </p:grpSpPr>
        <p:sp>
          <p:nvSpPr>
            <p:cNvPr id="12" name="円柱 11">
              <a:extLst>
                <a:ext uri="{FF2B5EF4-FFF2-40B4-BE49-F238E27FC236}">
                  <a16:creationId xmlns:a16="http://schemas.microsoft.com/office/drawing/2014/main" id="{1D0529C9-2066-B736-5C9C-4E29916BDD63}"/>
                </a:ext>
              </a:extLst>
            </p:cNvPr>
            <p:cNvSpPr/>
            <p:nvPr/>
          </p:nvSpPr>
          <p:spPr>
            <a:xfrm>
              <a:off x="570565" y="3910478"/>
              <a:ext cx="782731" cy="1412951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US" altLang="en-US"/>
            </a:p>
          </p:txBody>
        </p:sp>
        <p:sp>
          <p:nvSpPr>
            <p:cNvPr id="6" name="円/楕円 5">
              <a:extLst>
                <a:ext uri="{FF2B5EF4-FFF2-40B4-BE49-F238E27FC236}">
                  <a16:creationId xmlns:a16="http://schemas.microsoft.com/office/drawing/2014/main" id="{1E4D8C56-35AB-ED72-F5F7-F5E76EE00342}"/>
                </a:ext>
              </a:extLst>
            </p:cNvPr>
            <p:cNvSpPr/>
            <p:nvPr/>
          </p:nvSpPr>
          <p:spPr>
            <a:xfrm>
              <a:off x="649195" y="3846980"/>
              <a:ext cx="622300" cy="1428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US" altLang="en-US"/>
            </a:p>
          </p:txBody>
        </p:sp>
        <p:sp>
          <p:nvSpPr>
            <p:cNvPr id="7" name="円/楕円 6">
              <a:extLst>
                <a:ext uri="{FF2B5EF4-FFF2-40B4-BE49-F238E27FC236}">
                  <a16:creationId xmlns:a16="http://schemas.microsoft.com/office/drawing/2014/main" id="{ECA022E4-EA23-4184-0862-41967F991AD0}"/>
                </a:ext>
              </a:extLst>
            </p:cNvPr>
            <p:cNvSpPr/>
            <p:nvPr/>
          </p:nvSpPr>
          <p:spPr>
            <a:xfrm>
              <a:off x="693645" y="3729505"/>
              <a:ext cx="530224" cy="1714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US" altLang="en-US"/>
            </a:p>
          </p:txBody>
        </p:sp>
        <p:sp>
          <p:nvSpPr>
            <p:cNvPr id="8" name="円/楕円 7">
              <a:extLst>
                <a:ext uri="{FF2B5EF4-FFF2-40B4-BE49-F238E27FC236}">
                  <a16:creationId xmlns:a16="http://schemas.microsoft.com/office/drawing/2014/main" id="{4BF544CF-8047-5129-7683-0448800A5DF3}"/>
                </a:ext>
              </a:extLst>
            </p:cNvPr>
            <p:cNvSpPr/>
            <p:nvPr/>
          </p:nvSpPr>
          <p:spPr>
            <a:xfrm>
              <a:off x="731745" y="3621554"/>
              <a:ext cx="447674" cy="1714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US" altLang="en-US"/>
            </a:p>
          </p:txBody>
        </p:sp>
        <p:sp>
          <p:nvSpPr>
            <p:cNvPr id="9" name="円/楕円 8">
              <a:extLst>
                <a:ext uri="{FF2B5EF4-FFF2-40B4-BE49-F238E27FC236}">
                  <a16:creationId xmlns:a16="http://schemas.microsoft.com/office/drawing/2014/main" id="{04A5CC6A-4130-5D53-A3B3-4C9C4A31586D}"/>
                </a:ext>
              </a:extLst>
            </p:cNvPr>
            <p:cNvSpPr/>
            <p:nvPr/>
          </p:nvSpPr>
          <p:spPr>
            <a:xfrm>
              <a:off x="769845" y="3521541"/>
              <a:ext cx="374649" cy="1714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US" altLang="en-US"/>
            </a:p>
          </p:txBody>
        </p:sp>
        <p:sp>
          <p:nvSpPr>
            <p:cNvPr id="10" name="円柱 9">
              <a:extLst>
                <a:ext uri="{FF2B5EF4-FFF2-40B4-BE49-F238E27FC236}">
                  <a16:creationId xmlns:a16="http://schemas.microsoft.com/office/drawing/2014/main" id="{923E0C53-9EDA-563D-176A-1361DC253884}"/>
                </a:ext>
              </a:extLst>
            </p:cNvPr>
            <p:cNvSpPr/>
            <p:nvPr/>
          </p:nvSpPr>
          <p:spPr>
            <a:xfrm>
              <a:off x="852394" y="2865905"/>
              <a:ext cx="206375" cy="701675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US" altLang="en-US"/>
            </a:p>
          </p:txBody>
        </p:sp>
        <p:sp>
          <p:nvSpPr>
            <p:cNvPr id="11" name="円/楕円 10">
              <a:extLst>
                <a:ext uri="{FF2B5EF4-FFF2-40B4-BE49-F238E27FC236}">
                  <a16:creationId xmlns:a16="http://schemas.microsoft.com/office/drawing/2014/main" id="{26DCBDBD-D5A0-A9FA-33BA-07543523AE5B}"/>
                </a:ext>
              </a:extLst>
            </p:cNvPr>
            <p:cNvSpPr/>
            <p:nvPr/>
          </p:nvSpPr>
          <p:spPr>
            <a:xfrm>
              <a:off x="557118" y="3912087"/>
              <a:ext cx="809625" cy="2126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US" altLang="en-US"/>
            </a:p>
          </p:txBody>
        </p:sp>
        <p:sp>
          <p:nvSpPr>
            <p:cNvPr id="13" name="円/楕円 12">
              <a:extLst>
                <a:ext uri="{FF2B5EF4-FFF2-40B4-BE49-F238E27FC236}">
                  <a16:creationId xmlns:a16="http://schemas.microsoft.com/office/drawing/2014/main" id="{5E324593-C1B1-467C-93D7-8B688AA4BC99}"/>
                </a:ext>
              </a:extLst>
            </p:cNvPr>
            <p:cNvSpPr/>
            <p:nvPr/>
          </p:nvSpPr>
          <p:spPr>
            <a:xfrm>
              <a:off x="469807" y="5136892"/>
              <a:ext cx="961343" cy="2126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US" altLang="en-US"/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C8500133-2454-7A18-8C6E-F850B105D2AF}"/>
              </a:ext>
            </a:extLst>
          </p:cNvPr>
          <p:cNvGrpSpPr/>
          <p:nvPr/>
        </p:nvGrpSpPr>
        <p:grpSpPr>
          <a:xfrm>
            <a:off x="3212385" y="2838148"/>
            <a:ext cx="1036031" cy="1663089"/>
            <a:chOff x="4930666" y="2567317"/>
            <a:chExt cx="1036030" cy="1663089"/>
          </a:xfrm>
        </p:grpSpPr>
        <p:sp>
          <p:nvSpPr>
            <p:cNvPr id="19" name="台形 18">
              <a:extLst>
                <a:ext uri="{FF2B5EF4-FFF2-40B4-BE49-F238E27FC236}">
                  <a16:creationId xmlns:a16="http://schemas.microsoft.com/office/drawing/2014/main" id="{66496761-C23A-8011-654D-324B1D1C5966}"/>
                </a:ext>
              </a:extLst>
            </p:cNvPr>
            <p:cNvSpPr/>
            <p:nvPr/>
          </p:nvSpPr>
          <p:spPr>
            <a:xfrm rot="10800000">
              <a:off x="4930666" y="3030772"/>
              <a:ext cx="638504" cy="863310"/>
            </a:xfrm>
            <a:prstGeom prst="trapezoid">
              <a:avLst>
                <a:gd name="adj" fmla="val 8333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US" altLang="en-US"/>
            </a:p>
          </p:txBody>
        </p:sp>
        <p:sp>
          <p:nvSpPr>
            <p:cNvPr id="16" name="円弧 15">
              <a:extLst>
                <a:ext uri="{FF2B5EF4-FFF2-40B4-BE49-F238E27FC236}">
                  <a16:creationId xmlns:a16="http://schemas.microsoft.com/office/drawing/2014/main" id="{B7B0ECAF-1C92-630D-0702-00D129D8E42B}"/>
                </a:ext>
              </a:extLst>
            </p:cNvPr>
            <p:cNvSpPr/>
            <p:nvPr/>
          </p:nvSpPr>
          <p:spPr>
            <a:xfrm rot="10800000">
              <a:off x="4977962" y="3702779"/>
              <a:ext cx="547850" cy="295603"/>
            </a:xfrm>
            <a:prstGeom prst="arc">
              <a:avLst>
                <a:gd name="adj1" fmla="val 10861755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US" altLang="en-US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8049069D-08E8-1CA7-76C8-91D4F3B21BC4}"/>
                </a:ext>
              </a:extLst>
            </p:cNvPr>
            <p:cNvSpPr/>
            <p:nvPr/>
          </p:nvSpPr>
          <p:spPr>
            <a:xfrm>
              <a:off x="5218386" y="2857500"/>
              <a:ext cx="82769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US" altLang="en-US"/>
            </a:p>
          </p:txBody>
        </p:sp>
        <p:sp>
          <p:nvSpPr>
            <p:cNvPr id="15" name="円弧 14">
              <a:extLst>
                <a:ext uri="{FF2B5EF4-FFF2-40B4-BE49-F238E27FC236}">
                  <a16:creationId xmlns:a16="http://schemas.microsoft.com/office/drawing/2014/main" id="{C469052D-C5F5-BF01-85C0-FA51AC38FE05}"/>
                </a:ext>
              </a:extLst>
            </p:cNvPr>
            <p:cNvSpPr/>
            <p:nvPr/>
          </p:nvSpPr>
          <p:spPr>
            <a:xfrm>
              <a:off x="4938548" y="2896914"/>
              <a:ext cx="638504" cy="295603"/>
            </a:xfrm>
            <a:prstGeom prst="arc">
              <a:avLst>
                <a:gd name="adj1" fmla="val 10861755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US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2055C324-EAFE-0BDA-A533-94B500D91499}"/>
                </a:ext>
              </a:extLst>
            </p:cNvPr>
            <p:cNvSpPr/>
            <p:nvPr/>
          </p:nvSpPr>
          <p:spPr>
            <a:xfrm>
              <a:off x="5261741" y="2567317"/>
              <a:ext cx="690006" cy="577904"/>
            </a:xfrm>
            <a:custGeom>
              <a:avLst/>
              <a:gdLst>
                <a:gd name="connsiteX0" fmla="*/ 0 w 690006"/>
                <a:gd name="connsiteY0" fmla="*/ 282300 h 577904"/>
                <a:gd name="connsiteX1" fmla="*/ 47297 w 690006"/>
                <a:gd name="connsiteY1" fmla="*/ 136469 h 577904"/>
                <a:gd name="connsiteX2" fmla="*/ 201011 w 690006"/>
                <a:gd name="connsiteY2" fmla="*/ 14286 h 577904"/>
                <a:gd name="connsiteX3" fmla="*/ 370490 w 690006"/>
                <a:gd name="connsiteY3" fmla="*/ 6404 h 577904"/>
                <a:gd name="connsiteX4" fmla="*/ 508438 w 690006"/>
                <a:gd name="connsiteY4" fmla="*/ 49759 h 577904"/>
                <a:gd name="connsiteX5" fmla="*/ 610914 w 690006"/>
                <a:gd name="connsiteY5" fmla="*/ 164059 h 577904"/>
                <a:gd name="connsiteX6" fmla="*/ 677918 w 690006"/>
                <a:gd name="connsiteY6" fmla="*/ 294124 h 577904"/>
                <a:gd name="connsiteX7" fmla="*/ 689742 w 690006"/>
                <a:gd name="connsiteY7" fmla="*/ 424190 h 577904"/>
                <a:gd name="connsiteX8" fmla="*/ 685800 w 690006"/>
                <a:gd name="connsiteY8" fmla="*/ 530607 h 577904"/>
                <a:gd name="connsiteX9" fmla="*/ 681859 w 690006"/>
                <a:gd name="connsiteY9" fmla="*/ 577904 h 57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0006" h="577904">
                  <a:moveTo>
                    <a:pt x="0" y="282300"/>
                  </a:moveTo>
                  <a:cubicBezTo>
                    <a:pt x="6897" y="231719"/>
                    <a:pt x="13795" y="181138"/>
                    <a:pt x="47297" y="136469"/>
                  </a:cubicBezTo>
                  <a:cubicBezTo>
                    <a:pt x="80799" y="91800"/>
                    <a:pt x="147146" y="35963"/>
                    <a:pt x="201011" y="14286"/>
                  </a:cubicBezTo>
                  <a:cubicBezTo>
                    <a:pt x="254876" y="-7391"/>
                    <a:pt x="319252" y="492"/>
                    <a:pt x="370490" y="6404"/>
                  </a:cubicBezTo>
                  <a:cubicBezTo>
                    <a:pt x="421728" y="12316"/>
                    <a:pt x="468367" y="23483"/>
                    <a:pt x="508438" y="49759"/>
                  </a:cubicBezTo>
                  <a:cubicBezTo>
                    <a:pt x="548509" y="76035"/>
                    <a:pt x="582667" y="123332"/>
                    <a:pt x="610914" y="164059"/>
                  </a:cubicBezTo>
                  <a:cubicBezTo>
                    <a:pt x="639161" y="204786"/>
                    <a:pt x="664780" y="250769"/>
                    <a:pt x="677918" y="294124"/>
                  </a:cubicBezTo>
                  <a:cubicBezTo>
                    <a:pt x="691056" y="337479"/>
                    <a:pt x="688428" y="384776"/>
                    <a:pt x="689742" y="424190"/>
                  </a:cubicBezTo>
                  <a:cubicBezTo>
                    <a:pt x="691056" y="463604"/>
                    <a:pt x="687114" y="504988"/>
                    <a:pt x="685800" y="530607"/>
                  </a:cubicBezTo>
                  <a:cubicBezTo>
                    <a:pt x="684486" y="556226"/>
                    <a:pt x="683172" y="567065"/>
                    <a:pt x="681859" y="577904"/>
                  </a:cubicBezTo>
                </a:path>
              </a:pathLst>
            </a:custGeom>
            <a:noFill/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US" altLang="en-US"/>
            </a:p>
          </p:txBody>
        </p:sp>
        <p:sp>
          <p:nvSpPr>
            <p:cNvPr id="24" name="1つの角を切り取り、1つの角を丸めた四角形 23">
              <a:extLst>
                <a:ext uri="{FF2B5EF4-FFF2-40B4-BE49-F238E27FC236}">
                  <a16:creationId xmlns:a16="http://schemas.microsoft.com/office/drawing/2014/main" id="{367A1376-94C8-E346-6A07-DE26B4E9D71C}"/>
                </a:ext>
              </a:extLst>
            </p:cNvPr>
            <p:cNvSpPr/>
            <p:nvPr/>
          </p:nvSpPr>
          <p:spPr>
            <a:xfrm rot="11091290">
              <a:off x="5907311" y="3147430"/>
              <a:ext cx="59385" cy="169480"/>
            </a:xfrm>
            <a:prstGeom prst="snip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US" altLang="en-US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F23AC443-5291-FA7A-72E6-81DAF57B6DC8}"/>
                </a:ext>
              </a:extLst>
            </p:cNvPr>
            <p:cNvSpPr/>
            <p:nvPr/>
          </p:nvSpPr>
          <p:spPr>
            <a:xfrm>
              <a:off x="5210504" y="4044905"/>
              <a:ext cx="45719" cy="18550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US" altLang="en-US"/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4DD0DFF5-2BA1-B743-1486-23A98136A702}"/>
                </a:ext>
              </a:extLst>
            </p:cNvPr>
            <p:cNvSpPr/>
            <p:nvPr/>
          </p:nvSpPr>
          <p:spPr>
            <a:xfrm>
              <a:off x="5193425" y="3999186"/>
              <a:ext cx="82769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US" altLang="en-US"/>
            </a:p>
          </p:txBody>
        </p: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DDF710AC-4BB6-8355-8CCB-A5E530892A25}"/>
              </a:ext>
            </a:extLst>
          </p:cNvPr>
          <p:cNvGrpSpPr/>
          <p:nvPr/>
        </p:nvGrpSpPr>
        <p:grpSpPr>
          <a:xfrm>
            <a:off x="4994768" y="2712345"/>
            <a:ext cx="1579696" cy="1919028"/>
            <a:chOff x="10337217" y="2597308"/>
            <a:chExt cx="1579696" cy="1919028"/>
          </a:xfrm>
        </p:grpSpPr>
        <p:pic>
          <p:nvPicPr>
            <p:cNvPr id="55" name="図 54">
              <a:extLst>
                <a:ext uri="{FF2B5EF4-FFF2-40B4-BE49-F238E27FC236}">
                  <a16:creationId xmlns:a16="http://schemas.microsoft.com/office/drawing/2014/main" id="{0D7B4512-10A0-3E29-1BAC-2304EA3F3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47683" y="2601639"/>
              <a:ext cx="769230" cy="1914697"/>
            </a:xfrm>
            <a:prstGeom prst="rect">
              <a:avLst/>
            </a:prstGeom>
          </p:spPr>
        </p:pic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6578AC40-1E1C-3511-72B7-08028DBD1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337217" y="2597308"/>
              <a:ext cx="769230" cy="1914697"/>
            </a:xfrm>
            <a:prstGeom prst="rect">
              <a:avLst/>
            </a:prstGeom>
          </p:spPr>
        </p:pic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F7869CC2-4105-F795-9FEE-07FB9D840CBE}"/>
                </a:ext>
              </a:extLst>
            </p:cNvPr>
            <p:cNvGrpSpPr/>
            <p:nvPr/>
          </p:nvGrpSpPr>
          <p:grpSpPr>
            <a:xfrm rot="10800000">
              <a:off x="11040106" y="2987422"/>
              <a:ext cx="197224" cy="531374"/>
              <a:chOff x="469807" y="2865905"/>
              <a:chExt cx="961343" cy="2483671"/>
            </a:xfrm>
          </p:grpSpPr>
          <p:sp>
            <p:nvSpPr>
              <p:cNvPr id="47" name="円柱 46">
                <a:extLst>
                  <a:ext uri="{FF2B5EF4-FFF2-40B4-BE49-F238E27FC236}">
                    <a16:creationId xmlns:a16="http://schemas.microsoft.com/office/drawing/2014/main" id="{854CF195-E144-6B04-4E8E-8DA85F6A195B}"/>
                  </a:ext>
                </a:extLst>
              </p:cNvPr>
              <p:cNvSpPr/>
              <p:nvPr/>
            </p:nvSpPr>
            <p:spPr>
              <a:xfrm>
                <a:off x="570565" y="3910478"/>
                <a:ext cx="782731" cy="1412951"/>
              </a:xfrm>
              <a:prstGeom prst="ca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US" altLang="en-US"/>
              </a:p>
            </p:txBody>
          </p:sp>
          <p:sp>
            <p:nvSpPr>
              <p:cNvPr id="48" name="円/楕円 47">
                <a:extLst>
                  <a:ext uri="{FF2B5EF4-FFF2-40B4-BE49-F238E27FC236}">
                    <a16:creationId xmlns:a16="http://schemas.microsoft.com/office/drawing/2014/main" id="{1006EA17-FAB0-26C1-4DCB-E7EEF3E96573}"/>
                  </a:ext>
                </a:extLst>
              </p:cNvPr>
              <p:cNvSpPr/>
              <p:nvPr/>
            </p:nvSpPr>
            <p:spPr>
              <a:xfrm>
                <a:off x="649195" y="3846980"/>
                <a:ext cx="622300" cy="14287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US" altLang="en-US"/>
              </a:p>
            </p:txBody>
          </p:sp>
          <p:sp>
            <p:nvSpPr>
              <p:cNvPr id="49" name="円/楕円 48">
                <a:extLst>
                  <a:ext uri="{FF2B5EF4-FFF2-40B4-BE49-F238E27FC236}">
                    <a16:creationId xmlns:a16="http://schemas.microsoft.com/office/drawing/2014/main" id="{FF388EAB-ED62-C358-E138-001F171830EA}"/>
                  </a:ext>
                </a:extLst>
              </p:cNvPr>
              <p:cNvSpPr/>
              <p:nvPr/>
            </p:nvSpPr>
            <p:spPr>
              <a:xfrm>
                <a:off x="693645" y="3729505"/>
                <a:ext cx="530224" cy="17144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US" altLang="en-US"/>
              </a:p>
            </p:txBody>
          </p:sp>
          <p:sp>
            <p:nvSpPr>
              <p:cNvPr id="50" name="円/楕円 49">
                <a:extLst>
                  <a:ext uri="{FF2B5EF4-FFF2-40B4-BE49-F238E27FC236}">
                    <a16:creationId xmlns:a16="http://schemas.microsoft.com/office/drawing/2014/main" id="{CFCC8853-2891-24D0-6C36-644325C14D5F}"/>
                  </a:ext>
                </a:extLst>
              </p:cNvPr>
              <p:cNvSpPr/>
              <p:nvPr/>
            </p:nvSpPr>
            <p:spPr>
              <a:xfrm>
                <a:off x="731745" y="3621554"/>
                <a:ext cx="447674" cy="17144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US" altLang="en-US"/>
              </a:p>
            </p:txBody>
          </p:sp>
          <p:sp>
            <p:nvSpPr>
              <p:cNvPr id="51" name="円/楕円 50">
                <a:extLst>
                  <a:ext uri="{FF2B5EF4-FFF2-40B4-BE49-F238E27FC236}">
                    <a16:creationId xmlns:a16="http://schemas.microsoft.com/office/drawing/2014/main" id="{1B2C455D-C9C7-596D-1AE5-EB0CBE26EE34}"/>
                  </a:ext>
                </a:extLst>
              </p:cNvPr>
              <p:cNvSpPr/>
              <p:nvPr/>
            </p:nvSpPr>
            <p:spPr>
              <a:xfrm>
                <a:off x="769845" y="3521541"/>
                <a:ext cx="374649" cy="17144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US" altLang="en-US"/>
              </a:p>
            </p:txBody>
          </p:sp>
          <p:sp>
            <p:nvSpPr>
              <p:cNvPr id="52" name="円柱 51">
                <a:extLst>
                  <a:ext uri="{FF2B5EF4-FFF2-40B4-BE49-F238E27FC236}">
                    <a16:creationId xmlns:a16="http://schemas.microsoft.com/office/drawing/2014/main" id="{EFD21235-ECC2-9346-D0E6-B1A0FB01E731}"/>
                  </a:ext>
                </a:extLst>
              </p:cNvPr>
              <p:cNvSpPr/>
              <p:nvPr/>
            </p:nvSpPr>
            <p:spPr>
              <a:xfrm>
                <a:off x="852394" y="2865905"/>
                <a:ext cx="206375" cy="701675"/>
              </a:xfrm>
              <a:prstGeom prst="ca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US" altLang="en-US"/>
              </a:p>
            </p:txBody>
          </p:sp>
          <p:sp>
            <p:nvSpPr>
              <p:cNvPr id="53" name="円/楕円 52">
                <a:extLst>
                  <a:ext uri="{FF2B5EF4-FFF2-40B4-BE49-F238E27FC236}">
                    <a16:creationId xmlns:a16="http://schemas.microsoft.com/office/drawing/2014/main" id="{96B86677-9C75-15CD-5411-F789FC95D71A}"/>
                  </a:ext>
                </a:extLst>
              </p:cNvPr>
              <p:cNvSpPr/>
              <p:nvPr/>
            </p:nvSpPr>
            <p:spPr>
              <a:xfrm>
                <a:off x="557118" y="3912087"/>
                <a:ext cx="809625" cy="2126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US" altLang="en-US"/>
              </a:p>
            </p:txBody>
          </p:sp>
          <p:sp>
            <p:nvSpPr>
              <p:cNvPr id="54" name="円/楕円 53">
                <a:extLst>
                  <a:ext uri="{FF2B5EF4-FFF2-40B4-BE49-F238E27FC236}">
                    <a16:creationId xmlns:a16="http://schemas.microsoft.com/office/drawing/2014/main" id="{30909199-75EC-C546-1FF9-EA42DFF9928B}"/>
                  </a:ext>
                </a:extLst>
              </p:cNvPr>
              <p:cNvSpPr/>
              <p:nvPr/>
            </p:nvSpPr>
            <p:spPr>
              <a:xfrm>
                <a:off x="469807" y="5136892"/>
                <a:ext cx="961343" cy="2126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US" altLang="en-US"/>
              </a:p>
            </p:txBody>
          </p:sp>
        </p:grpSp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59F14930-6FA7-148A-0C28-2D31BC5C7968}"/>
                </a:ext>
              </a:extLst>
            </p:cNvPr>
            <p:cNvGrpSpPr/>
            <p:nvPr/>
          </p:nvGrpSpPr>
          <p:grpSpPr>
            <a:xfrm>
              <a:off x="10488634" y="3249465"/>
              <a:ext cx="474611" cy="870491"/>
              <a:chOff x="10488634" y="3249465"/>
              <a:chExt cx="474611" cy="870491"/>
            </a:xfrm>
          </p:grpSpPr>
          <p:sp>
            <p:nvSpPr>
              <p:cNvPr id="38" name="台形 37">
                <a:extLst>
                  <a:ext uri="{FF2B5EF4-FFF2-40B4-BE49-F238E27FC236}">
                    <a16:creationId xmlns:a16="http://schemas.microsoft.com/office/drawing/2014/main" id="{049C96E8-CC2F-96F6-F63E-5EFDD1FF9D17}"/>
                  </a:ext>
                </a:extLst>
              </p:cNvPr>
              <p:cNvSpPr/>
              <p:nvPr/>
            </p:nvSpPr>
            <p:spPr>
              <a:xfrm rot="10800000">
                <a:off x="10488634" y="3364126"/>
                <a:ext cx="468823" cy="571289"/>
              </a:xfrm>
              <a:prstGeom prst="trapezoid">
                <a:avLst>
                  <a:gd name="adj" fmla="val 8333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US" altLang="en-US"/>
              </a:p>
            </p:txBody>
          </p:sp>
          <p:sp>
            <p:nvSpPr>
              <p:cNvPr id="39" name="円弧 38">
                <a:extLst>
                  <a:ext uri="{FF2B5EF4-FFF2-40B4-BE49-F238E27FC236}">
                    <a16:creationId xmlns:a16="http://schemas.microsoft.com/office/drawing/2014/main" id="{9B00837D-3A9D-D817-3F7F-0B73A7AE1A82}"/>
                  </a:ext>
                </a:extLst>
              </p:cNvPr>
              <p:cNvSpPr/>
              <p:nvPr/>
            </p:nvSpPr>
            <p:spPr>
              <a:xfrm rot="10800000">
                <a:off x="10523361" y="3808822"/>
                <a:ext cx="402260" cy="195613"/>
              </a:xfrm>
              <a:prstGeom prst="arc">
                <a:avLst>
                  <a:gd name="adj1" fmla="val 10861755"/>
                  <a:gd name="adj2" fmla="val 0"/>
                </a:avLst>
              </a:prstGeom>
              <a:solidFill>
                <a:srgbClr val="FFC00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US" altLang="en-US"/>
              </a:p>
            </p:txBody>
          </p:sp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2E108FCD-282B-2C77-5BA0-34ED8E626EFB}"/>
                  </a:ext>
                </a:extLst>
              </p:cNvPr>
              <p:cNvSpPr/>
              <p:nvPr/>
            </p:nvSpPr>
            <p:spPr>
              <a:xfrm>
                <a:off x="10699893" y="3249465"/>
                <a:ext cx="60773" cy="3025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US" altLang="en-US"/>
              </a:p>
            </p:txBody>
          </p:sp>
          <p:sp>
            <p:nvSpPr>
              <p:cNvPr id="41" name="円弧 40">
                <a:extLst>
                  <a:ext uri="{FF2B5EF4-FFF2-40B4-BE49-F238E27FC236}">
                    <a16:creationId xmlns:a16="http://schemas.microsoft.com/office/drawing/2014/main" id="{2CF037AD-6AAF-1541-BB79-A95E5F03281F}"/>
                  </a:ext>
                </a:extLst>
              </p:cNvPr>
              <p:cNvSpPr/>
              <p:nvPr/>
            </p:nvSpPr>
            <p:spPr>
              <a:xfrm>
                <a:off x="10494422" y="3275547"/>
                <a:ext cx="468823" cy="195613"/>
              </a:xfrm>
              <a:prstGeom prst="arc">
                <a:avLst>
                  <a:gd name="adj1" fmla="val 10861755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US" altLang="en-US"/>
              </a:p>
            </p:txBody>
          </p:sp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DA19F106-43F9-72D8-8D72-662CCDD888C6}"/>
                  </a:ext>
                </a:extLst>
              </p:cNvPr>
              <p:cNvSpPr/>
              <p:nvPr/>
            </p:nvSpPr>
            <p:spPr>
              <a:xfrm>
                <a:off x="10681563" y="4004968"/>
                <a:ext cx="60959" cy="11498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US" altLang="en-US"/>
              </a:p>
            </p:txBody>
          </p:sp>
          <p:sp>
            <p:nvSpPr>
              <p:cNvPr id="59" name="フローチャート: 書類 58">
                <a:extLst>
                  <a:ext uri="{FF2B5EF4-FFF2-40B4-BE49-F238E27FC236}">
                    <a16:creationId xmlns:a16="http://schemas.microsoft.com/office/drawing/2014/main" id="{976C5AA6-98FA-C80C-C6A8-1E1DDDA1934F}"/>
                  </a:ext>
                </a:extLst>
              </p:cNvPr>
              <p:cNvSpPr/>
              <p:nvPr/>
            </p:nvSpPr>
            <p:spPr>
              <a:xfrm rot="10800000">
                <a:off x="10522480" y="3581243"/>
                <a:ext cx="417004" cy="334771"/>
              </a:xfrm>
              <a:prstGeom prst="flowChartDocumen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US" altLang="en-US"/>
              </a:p>
            </p:txBody>
          </p:sp>
        </p:grp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EC408FAC-1880-E6B2-D029-3517A024BF26}"/>
                </a:ext>
              </a:extLst>
            </p:cNvPr>
            <p:cNvSpPr/>
            <p:nvPr/>
          </p:nvSpPr>
          <p:spPr>
            <a:xfrm>
              <a:off x="10716088" y="3162856"/>
              <a:ext cx="418076" cy="508658"/>
            </a:xfrm>
            <a:custGeom>
              <a:avLst/>
              <a:gdLst>
                <a:gd name="connsiteX0" fmla="*/ 14664 w 418076"/>
                <a:gd name="connsiteY0" fmla="*/ 91332 h 508658"/>
                <a:gd name="connsiteX1" fmla="*/ 14664 w 418076"/>
                <a:gd name="connsiteY1" fmla="*/ 10650 h 508658"/>
                <a:gd name="connsiteX2" fmla="*/ 167064 w 418076"/>
                <a:gd name="connsiteY2" fmla="*/ 19615 h 508658"/>
                <a:gd name="connsiteX3" fmla="*/ 283606 w 418076"/>
                <a:gd name="connsiteY3" fmla="*/ 180979 h 508658"/>
                <a:gd name="connsiteX4" fmla="*/ 274641 w 418076"/>
                <a:gd name="connsiteY4" fmla="*/ 440956 h 508658"/>
                <a:gd name="connsiteX5" fmla="*/ 382217 w 418076"/>
                <a:gd name="connsiteY5" fmla="*/ 503709 h 508658"/>
                <a:gd name="connsiteX6" fmla="*/ 418076 w 418076"/>
                <a:gd name="connsiteY6" fmla="*/ 342344 h 50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8076" h="508658">
                  <a:moveTo>
                    <a:pt x="14664" y="91332"/>
                  </a:moveTo>
                  <a:cubicBezTo>
                    <a:pt x="1964" y="56967"/>
                    <a:pt x="-10736" y="22603"/>
                    <a:pt x="14664" y="10650"/>
                  </a:cubicBezTo>
                  <a:cubicBezTo>
                    <a:pt x="40064" y="-1303"/>
                    <a:pt x="122240" y="-8773"/>
                    <a:pt x="167064" y="19615"/>
                  </a:cubicBezTo>
                  <a:cubicBezTo>
                    <a:pt x="211888" y="48003"/>
                    <a:pt x="265677" y="110756"/>
                    <a:pt x="283606" y="180979"/>
                  </a:cubicBezTo>
                  <a:cubicBezTo>
                    <a:pt x="301536" y="251203"/>
                    <a:pt x="258206" y="387168"/>
                    <a:pt x="274641" y="440956"/>
                  </a:cubicBezTo>
                  <a:cubicBezTo>
                    <a:pt x="291076" y="494744"/>
                    <a:pt x="358311" y="520144"/>
                    <a:pt x="382217" y="503709"/>
                  </a:cubicBezTo>
                  <a:cubicBezTo>
                    <a:pt x="406123" y="487274"/>
                    <a:pt x="412099" y="414809"/>
                    <a:pt x="418076" y="342344"/>
                  </a:cubicBezTo>
                </a:path>
              </a:pathLst>
            </a:cu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US" altLang="en-US"/>
            </a:p>
          </p:txBody>
        </p:sp>
      </p:grpSp>
      <p:sp>
        <p:nvSpPr>
          <p:cNvPr id="64" name="加算記号 63">
            <a:extLst>
              <a:ext uri="{FF2B5EF4-FFF2-40B4-BE49-F238E27FC236}">
                <a16:creationId xmlns:a16="http://schemas.microsoft.com/office/drawing/2014/main" id="{2B93A857-E50A-AC1C-A841-B2A25266748B}"/>
              </a:ext>
            </a:extLst>
          </p:cNvPr>
          <p:cNvSpPr/>
          <p:nvPr/>
        </p:nvSpPr>
        <p:spPr>
          <a:xfrm>
            <a:off x="2503145" y="3525950"/>
            <a:ext cx="349624" cy="395959"/>
          </a:xfrm>
          <a:prstGeom prst="mathPlus">
            <a:avLst>
              <a:gd name="adj1" fmla="val 8136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US" altLang="en-US"/>
          </a:p>
        </p:txBody>
      </p:sp>
      <p:sp>
        <p:nvSpPr>
          <p:cNvPr id="65" name="右矢印 64">
            <a:extLst>
              <a:ext uri="{FF2B5EF4-FFF2-40B4-BE49-F238E27FC236}">
                <a16:creationId xmlns:a16="http://schemas.microsoft.com/office/drawing/2014/main" id="{78ED4A3B-1234-80E8-4007-A18AE403E8AB}"/>
              </a:ext>
            </a:extLst>
          </p:cNvPr>
          <p:cNvSpPr/>
          <p:nvPr/>
        </p:nvSpPr>
        <p:spPr>
          <a:xfrm>
            <a:off x="4538134" y="3633831"/>
            <a:ext cx="313765" cy="15271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US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5A0866F-742B-C142-B5A7-193DB7B33333}"/>
              </a:ext>
            </a:extLst>
          </p:cNvPr>
          <p:cNvSpPr txBox="1"/>
          <p:nvPr/>
        </p:nvSpPr>
        <p:spPr>
          <a:xfrm>
            <a:off x="356639" y="1242398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/>
              <a:t>収</a:t>
            </a:r>
            <a:r>
              <a:rPr lang="ja-US" altLang="en-US" sz="3200" b="1"/>
              <a:t>尿</a:t>
            </a:r>
            <a:r>
              <a:rPr lang="ja-JP" altLang="en-US" sz="3200" b="1"/>
              <a:t>型の製品</a:t>
            </a:r>
            <a:endParaRPr lang="ja-US" altLang="en-US" sz="32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A008B08-EE23-1F66-897C-EDAAE553632F}"/>
              </a:ext>
            </a:extLst>
          </p:cNvPr>
          <p:cNvSpPr txBox="1"/>
          <p:nvPr/>
        </p:nvSpPr>
        <p:spPr>
          <a:xfrm>
            <a:off x="2838670" y="266255"/>
            <a:ext cx="6415539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733" b="1" dirty="0"/>
              <a:t>①②</a:t>
            </a:r>
            <a:r>
              <a:rPr lang="ja-US" altLang="en-US" sz="3733" b="1"/>
              <a:t>を</a:t>
            </a:r>
            <a:r>
              <a:rPr lang="ja-JP" altLang="en-US" sz="3733" b="1"/>
              <a:t>解決</a:t>
            </a:r>
            <a:r>
              <a:rPr lang="ja-US" altLang="en-US" sz="3733" b="1"/>
              <a:t>しようとした製品</a:t>
            </a:r>
            <a:endParaRPr lang="ja-US" altLang="en-US" sz="3733" b="1" dirty="0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794F2A88-8E1C-2600-AE80-4443DE189CDD}"/>
              </a:ext>
            </a:extLst>
          </p:cNvPr>
          <p:cNvSpPr/>
          <p:nvPr/>
        </p:nvSpPr>
        <p:spPr>
          <a:xfrm>
            <a:off x="491066" y="1857952"/>
            <a:ext cx="6620935" cy="437694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sp>
        <p:nvSpPr>
          <p:cNvPr id="2" name="フローチャート: 端子 1">
            <a:extLst>
              <a:ext uri="{FF2B5EF4-FFF2-40B4-BE49-F238E27FC236}">
                <a16:creationId xmlns:a16="http://schemas.microsoft.com/office/drawing/2014/main" id="{BBBE4EFF-F668-2C97-0881-56B7978F9583}"/>
              </a:ext>
            </a:extLst>
          </p:cNvPr>
          <p:cNvSpPr/>
          <p:nvPr/>
        </p:nvSpPr>
        <p:spPr>
          <a:xfrm>
            <a:off x="124466" y="5196920"/>
            <a:ext cx="11943068" cy="917117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733" b="1"/>
              <a:t>コンセプトは良いが、あまり普及していない</a:t>
            </a:r>
            <a:r>
              <a:rPr lang="en-US" altLang="ja-JP" sz="3733" b="1" dirty="0"/>
              <a:t>…</a:t>
            </a:r>
            <a:endParaRPr lang="ja-JP" altLang="en-US" sz="3733" b="1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BBCADEC-47FD-DF10-5208-2F7B26D3C92A}"/>
              </a:ext>
            </a:extLst>
          </p:cNvPr>
          <p:cNvSpPr txBox="1"/>
          <p:nvPr/>
        </p:nvSpPr>
        <p:spPr>
          <a:xfrm>
            <a:off x="7247747" y="2380390"/>
            <a:ext cx="4639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× </a:t>
            </a:r>
            <a:r>
              <a:rPr lang="ja-JP" altLang="en-US" sz="3200" b="1"/>
              <a:t>硬い</a:t>
            </a:r>
            <a:r>
              <a:rPr lang="en-US" altLang="ja-JP" sz="3200" b="1" dirty="0"/>
              <a:t> </a:t>
            </a:r>
            <a:r>
              <a:rPr lang="ja-JP" altLang="en-US" sz="3200" b="1"/>
              <a:t>→</a:t>
            </a:r>
            <a:r>
              <a:rPr lang="en-US" altLang="ja-JP" sz="3200" b="1" dirty="0"/>
              <a:t> </a:t>
            </a:r>
            <a:r>
              <a:rPr lang="ja-JP" altLang="en-US" sz="3200" b="1"/>
              <a:t>違和感・痛い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7A7D962-C356-1D49-222D-BFBC8E95DE43}"/>
              </a:ext>
            </a:extLst>
          </p:cNvPr>
          <p:cNvSpPr txBox="1"/>
          <p:nvPr/>
        </p:nvSpPr>
        <p:spPr>
          <a:xfrm>
            <a:off x="7247747" y="3258015"/>
            <a:ext cx="5049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× </a:t>
            </a:r>
            <a:r>
              <a:rPr lang="ja-JP" altLang="en-US" sz="3200" b="1"/>
              <a:t>粘着剤</a:t>
            </a:r>
            <a:r>
              <a:rPr lang="en-US" altLang="ja-JP" sz="3200" b="1" dirty="0"/>
              <a:t> </a:t>
            </a:r>
            <a:r>
              <a:rPr lang="ja-JP" altLang="en-US" sz="3200" b="1"/>
              <a:t>→</a:t>
            </a:r>
            <a:r>
              <a:rPr lang="en-US" altLang="ja-JP" sz="3200" b="1" dirty="0"/>
              <a:t> </a:t>
            </a:r>
            <a:r>
              <a:rPr lang="ja-JP" altLang="en-US" sz="3200" b="1"/>
              <a:t>痛い・肌荒れ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B4385F4-11D6-726D-B97E-00B07E9F9B5C}"/>
              </a:ext>
            </a:extLst>
          </p:cNvPr>
          <p:cNvSpPr txBox="1"/>
          <p:nvPr/>
        </p:nvSpPr>
        <p:spPr>
          <a:xfrm>
            <a:off x="7247747" y="4092203"/>
            <a:ext cx="5049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× </a:t>
            </a:r>
            <a:r>
              <a:rPr lang="ja-JP" altLang="en-US" sz="3200" b="1"/>
              <a:t>チューブ</a:t>
            </a:r>
            <a:r>
              <a:rPr lang="en-US" altLang="ja-JP" sz="3200" b="1" dirty="0"/>
              <a:t> </a:t>
            </a:r>
            <a:r>
              <a:rPr lang="ja-JP" altLang="en-US" sz="3200" b="1"/>
              <a:t>→</a:t>
            </a:r>
            <a:r>
              <a:rPr lang="en-US" altLang="ja-JP" sz="3200" b="1" dirty="0"/>
              <a:t> </a:t>
            </a:r>
            <a:r>
              <a:rPr lang="ja-JP" altLang="en-US" sz="3200" b="1"/>
              <a:t>邪魔になる</a:t>
            </a:r>
          </a:p>
        </p:txBody>
      </p:sp>
      <p:sp>
        <p:nvSpPr>
          <p:cNvPr id="18" name="角丸四角形 17">
            <a:extLst>
              <a:ext uri="{FF2B5EF4-FFF2-40B4-BE49-F238E27FC236}">
                <a16:creationId xmlns:a16="http://schemas.microsoft.com/office/drawing/2014/main" id="{C1185013-3792-04A8-DA97-EAE7FD970B20}"/>
              </a:ext>
            </a:extLst>
          </p:cNvPr>
          <p:cNvSpPr/>
          <p:nvPr/>
        </p:nvSpPr>
        <p:spPr>
          <a:xfrm>
            <a:off x="7301535" y="2184400"/>
            <a:ext cx="4845771" cy="2658533"/>
          </a:xfrm>
          <a:prstGeom prst="roundRect">
            <a:avLst/>
          </a:prstGeom>
          <a:noFill/>
          <a:ln w="349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B9B7966-E110-F24A-0FC4-B8D33F503ED7}"/>
              </a:ext>
            </a:extLst>
          </p:cNvPr>
          <p:cNvSpPr txBox="1"/>
          <p:nvPr/>
        </p:nvSpPr>
        <p:spPr>
          <a:xfrm>
            <a:off x="8103143" y="164487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i="1"/>
              <a:t>装着に関する問題</a:t>
            </a:r>
          </a:p>
        </p:txBody>
      </p:sp>
      <p:sp>
        <p:nvSpPr>
          <p:cNvPr id="28" name="日付プレースホルダー 27">
            <a:extLst>
              <a:ext uri="{FF2B5EF4-FFF2-40B4-BE49-F238E27FC236}">
                <a16:creationId xmlns:a16="http://schemas.microsoft.com/office/drawing/2014/main" id="{1F175969-EA2C-81DF-F891-BF28E829D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C991-E189-ED40-B730-388663A3C242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4622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7F7D3-6E8D-F0D2-8AC8-E3C6698FF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A0B6CD9-8760-22C6-1DEE-28671EC8C3F6}"/>
              </a:ext>
            </a:extLst>
          </p:cNvPr>
          <p:cNvSpPr txBox="1"/>
          <p:nvPr/>
        </p:nvSpPr>
        <p:spPr>
          <a:xfrm>
            <a:off x="2997147" y="180619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①</a:t>
            </a:r>
            <a:endParaRPr lang="ja-JP" altLang="en-US" sz="3200" b="1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4CA7FEF-3793-DC4D-0533-88C16FEB18BE}"/>
              </a:ext>
            </a:extLst>
          </p:cNvPr>
          <p:cNvSpPr txBox="1"/>
          <p:nvPr/>
        </p:nvSpPr>
        <p:spPr>
          <a:xfrm>
            <a:off x="3653738" y="2900654"/>
            <a:ext cx="839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/>
              <a:t>自分のタイミングで溜まった尿を処分できる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4C16E0A-E772-3098-074A-F5FADDEDD1C9}"/>
              </a:ext>
            </a:extLst>
          </p:cNvPr>
          <p:cNvSpPr txBox="1"/>
          <p:nvPr/>
        </p:nvSpPr>
        <p:spPr>
          <a:xfrm>
            <a:off x="3653737" y="1530295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/>
              <a:t>周囲に臭わず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E0098A8-6D4A-2455-DCD2-55168FCB9091}"/>
              </a:ext>
            </a:extLst>
          </p:cNvPr>
          <p:cNvSpPr txBox="1"/>
          <p:nvPr/>
        </p:nvSpPr>
        <p:spPr>
          <a:xfrm>
            <a:off x="3653738" y="2083777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/>
              <a:t>皮膚や衣服を汚さず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461495B-A662-8FB2-9550-5D8BEE9630A9}"/>
              </a:ext>
            </a:extLst>
          </p:cNvPr>
          <p:cNvSpPr txBox="1"/>
          <p:nvPr/>
        </p:nvSpPr>
        <p:spPr>
          <a:xfrm>
            <a:off x="8322700" y="1835549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/>
              <a:t>尿を溜められる</a:t>
            </a:r>
          </a:p>
        </p:txBody>
      </p:sp>
      <p:sp>
        <p:nvSpPr>
          <p:cNvPr id="15" name="右中かっこ 14">
            <a:extLst>
              <a:ext uri="{FF2B5EF4-FFF2-40B4-BE49-F238E27FC236}">
                <a16:creationId xmlns:a16="http://schemas.microsoft.com/office/drawing/2014/main" id="{CF059A65-3016-F855-4D44-D1A5A708991F}"/>
              </a:ext>
            </a:extLst>
          </p:cNvPr>
          <p:cNvSpPr/>
          <p:nvPr/>
        </p:nvSpPr>
        <p:spPr>
          <a:xfrm>
            <a:off x="7962344" y="1638327"/>
            <a:ext cx="360355" cy="891448"/>
          </a:xfrm>
          <a:prstGeom prst="rightBrac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3380ACF-B8F4-BE90-FC67-43AEF5B11EB2}"/>
              </a:ext>
            </a:extLst>
          </p:cNvPr>
          <p:cNvSpPr txBox="1"/>
          <p:nvPr/>
        </p:nvSpPr>
        <p:spPr>
          <a:xfrm>
            <a:off x="2997147" y="290065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②</a:t>
            </a:r>
            <a:endParaRPr lang="ja-JP" altLang="en-US" sz="3200" b="1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64854C4-5097-146E-15AA-501EB9109F4D}"/>
              </a:ext>
            </a:extLst>
          </p:cNvPr>
          <p:cNvSpPr txBox="1"/>
          <p:nvPr/>
        </p:nvSpPr>
        <p:spPr>
          <a:xfrm>
            <a:off x="4174206" y="223344"/>
            <a:ext cx="6546985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267" b="1" dirty="0"/>
              <a:t>TIMESHIFT</a:t>
            </a:r>
            <a:r>
              <a:rPr lang="ja-JP" altLang="en-US" sz="4267" b="1"/>
              <a:t>のコンセプト</a:t>
            </a:r>
            <a:endParaRPr lang="en-US" altLang="ja-JP" sz="4267" b="1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593B245-1768-DEE7-01E8-69A93B6C9636}"/>
              </a:ext>
            </a:extLst>
          </p:cNvPr>
          <p:cNvSpPr txBox="1"/>
          <p:nvPr/>
        </p:nvSpPr>
        <p:spPr>
          <a:xfrm>
            <a:off x="3653738" y="3944315"/>
            <a:ext cx="6340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u="sng"/>
              <a:t>まるで身体の一部のような装着感</a:t>
            </a:r>
            <a:endParaRPr lang="en-US" altLang="ja-JP" sz="3200" b="1" u="sng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5FBEA90-5B82-5847-480F-354F98AF8F76}"/>
              </a:ext>
            </a:extLst>
          </p:cNvPr>
          <p:cNvSpPr txBox="1"/>
          <p:nvPr/>
        </p:nvSpPr>
        <p:spPr>
          <a:xfrm>
            <a:off x="2997147" y="394431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③</a:t>
            </a:r>
            <a:endParaRPr lang="ja-JP" altLang="en-US" sz="3200" b="1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8D260AF-EC21-65C5-D6BE-4273F465B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850" y="0"/>
            <a:ext cx="2814965" cy="6864000"/>
          </a:xfrm>
          <a:prstGeom prst="rect">
            <a:avLst/>
          </a:prstGeom>
        </p:spPr>
      </p:pic>
      <p:sp>
        <p:nvSpPr>
          <p:cNvPr id="8" name="下矢印 7">
            <a:extLst>
              <a:ext uri="{FF2B5EF4-FFF2-40B4-BE49-F238E27FC236}">
                <a16:creationId xmlns:a16="http://schemas.microsoft.com/office/drawing/2014/main" id="{EB8104AA-BB3A-E5E6-43E3-590D0A2B666B}"/>
              </a:ext>
            </a:extLst>
          </p:cNvPr>
          <p:cNvSpPr/>
          <p:nvPr/>
        </p:nvSpPr>
        <p:spPr>
          <a:xfrm>
            <a:off x="6777276" y="5199300"/>
            <a:ext cx="982133" cy="54186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1986585-43BF-5881-E853-C82524C907B4}"/>
              </a:ext>
            </a:extLst>
          </p:cNvPr>
          <p:cNvSpPr/>
          <p:nvPr/>
        </p:nvSpPr>
        <p:spPr>
          <a:xfrm>
            <a:off x="2929413" y="1189311"/>
            <a:ext cx="9110187" cy="36028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130D9A8-D601-C4F6-BA06-EDDC5A37A04F}"/>
              </a:ext>
            </a:extLst>
          </p:cNvPr>
          <p:cNvSpPr txBox="1"/>
          <p:nvPr/>
        </p:nvSpPr>
        <p:spPr>
          <a:xfrm>
            <a:off x="2929414" y="6019103"/>
            <a:ext cx="839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/>
              <a:t>尿トラブル以前のライフスタイルを取り戻す</a:t>
            </a:r>
          </a:p>
        </p:txBody>
      </p:sp>
      <p:sp>
        <p:nvSpPr>
          <p:cNvPr id="4" name="星 5 3">
            <a:extLst>
              <a:ext uri="{FF2B5EF4-FFF2-40B4-BE49-F238E27FC236}">
                <a16:creationId xmlns:a16="http://schemas.microsoft.com/office/drawing/2014/main" id="{4F60E56D-39F2-8658-B8C3-865F880C7FEF}"/>
              </a:ext>
            </a:extLst>
          </p:cNvPr>
          <p:cNvSpPr/>
          <p:nvPr/>
        </p:nvSpPr>
        <p:spPr>
          <a:xfrm>
            <a:off x="9993935" y="3944315"/>
            <a:ext cx="454631" cy="454631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1CBD78F-D8C4-253F-237D-3BA4FFED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7D00B-6429-D74C-B46F-5A9331176D91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06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 animBg="1"/>
      <p:bldP spid="11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D83B1-4463-8E38-F7BB-1BED09C5C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6CA64E7-9469-C1E2-995C-901B5DB065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74792" cy="68580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478FCEE-1900-C921-A00E-6D249C633E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9261" y="79505"/>
            <a:ext cx="7268407" cy="217924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AE6780D-B5F6-455E-3297-FB2D71E9F5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761" y="1471825"/>
            <a:ext cx="4885305" cy="1464731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29E4968-A22B-76B0-C34F-20FEECF0D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121" y="-1"/>
            <a:ext cx="3720464" cy="6857999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1B66D14-98F0-A8DF-111C-A8D51AF447B9}"/>
              </a:ext>
            </a:extLst>
          </p:cNvPr>
          <p:cNvSpPr txBox="1"/>
          <p:nvPr/>
        </p:nvSpPr>
        <p:spPr>
          <a:xfrm>
            <a:off x="4119260" y="3769181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i="1"/>
              <a:t>新製品ジャンル名</a:t>
            </a: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345FF53B-E802-B934-223C-1F39E68521C2}"/>
              </a:ext>
            </a:extLst>
          </p:cNvPr>
          <p:cNvCxnSpPr>
            <a:cxnSpLocks/>
          </p:cNvCxnSpPr>
          <p:nvPr/>
        </p:nvCxnSpPr>
        <p:spPr>
          <a:xfrm flipV="1">
            <a:off x="5265671" y="2557697"/>
            <a:ext cx="690560" cy="109336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角丸四角形 26">
            <a:extLst>
              <a:ext uri="{FF2B5EF4-FFF2-40B4-BE49-F238E27FC236}">
                <a16:creationId xmlns:a16="http://schemas.microsoft.com/office/drawing/2014/main" id="{13F6F9EE-12F4-ACB6-E5D2-E3D2E4634F1D}"/>
              </a:ext>
            </a:extLst>
          </p:cNvPr>
          <p:cNvSpPr/>
          <p:nvPr/>
        </p:nvSpPr>
        <p:spPr>
          <a:xfrm>
            <a:off x="5378762" y="1828800"/>
            <a:ext cx="4885306" cy="711200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CF8D12D-4434-B6F4-94E4-6BC24DD9B46C}"/>
              </a:ext>
            </a:extLst>
          </p:cNvPr>
          <p:cNvSpPr txBox="1"/>
          <p:nvPr/>
        </p:nvSpPr>
        <p:spPr>
          <a:xfrm>
            <a:off x="9808789" y="340035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i="1" dirty="0"/>
              <a:t>『</a:t>
            </a:r>
            <a:r>
              <a:rPr lang="ja-JP" altLang="en-US" sz="3200" b="1" i="1"/>
              <a:t>膀胱</a:t>
            </a:r>
            <a:r>
              <a:rPr lang="en-US" altLang="ja-JP" sz="3200" b="1" i="1" dirty="0"/>
              <a:t>』</a:t>
            </a:r>
            <a:endParaRPr lang="ja-JP" altLang="en-US" sz="3200" b="1" i="1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BDBECE6C-1123-95EE-E530-BF80CAEB3D81}"/>
              </a:ext>
            </a:extLst>
          </p:cNvPr>
          <p:cNvCxnSpPr/>
          <p:nvPr/>
        </p:nvCxnSpPr>
        <p:spPr>
          <a:xfrm>
            <a:off x="8027894" y="2393577"/>
            <a:ext cx="19498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AC6996D9-BFAF-88F0-C2AC-DE318A35BF8C}"/>
              </a:ext>
            </a:extLst>
          </p:cNvPr>
          <p:cNvCxnSpPr>
            <a:cxnSpLocks/>
          </p:cNvCxnSpPr>
          <p:nvPr/>
        </p:nvCxnSpPr>
        <p:spPr>
          <a:xfrm>
            <a:off x="9210338" y="2389872"/>
            <a:ext cx="1196902" cy="995434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B444E152-9600-2BDB-CCC8-E0891980E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63C54-7914-8548-AF2D-9C7B6FE73D44}" type="datetime1">
              <a:rPr kumimoji="1" lang="ja-JP" altLang="en-US" smtClean="0"/>
              <a:t>2025/11/4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7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  <p:bldP spid="29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1011</Words>
  <Application>Microsoft Macintosh PowerPoint</Application>
  <PresentationFormat>ワイド画面</PresentationFormat>
  <Paragraphs>257</Paragraphs>
  <Slides>42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53" baseType="lpstr">
      <vt:lpstr>Canela Text Regular</vt:lpstr>
      <vt:lpstr>Graphik</vt:lpstr>
      <vt:lpstr>HGMaruGothicMPRO</vt:lpstr>
      <vt:lpstr>Noto Sans JP</vt:lpstr>
      <vt:lpstr>Yu Gothic</vt:lpstr>
      <vt:lpstr>Yu Gothic</vt:lpstr>
      <vt:lpstr>游ゴシック Light</vt:lpstr>
      <vt:lpstr>Arial</vt:lpstr>
      <vt:lpstr>Assistant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近藤隆</dc:creator>
  <cp:lastModifiedBy>近藤隆</cp:lastModifiedBy>
  <cp:revision>39</cp:revision>
  <cp:lastPrinted>2025-10-06T10:50:55Z</cp:lastPrinted>
  <dcterms:created xsi:type="dcterms:W3CDTF">2025-10-06T05:18:02Z</dcterms:created>
  <dcterms:modified xsi:type="dcterms:W3CDTF">2025-11-04T00:08:48Z</dcterms:modified>
</cp:coreProperties>
</file>