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8"/>
  </p:notesMasterIdLst>
  <p:sldIdLst>
    <p:sldId id="256" r:id="rId2"/>
    <p:sldId id="1055" r:id="rId3"/>
    <p:sldId id="265" r:id="rId4"/>
    <p:sldId id="1058" r:id="rId5"/>
    <p:sldId id="334" r:id="rId6"/>
    <p:sldId id="1056" r:id="rId7"/>
    <p:sldId id="1057" r:id="rId8"/>
    <p:sldId id="266" r:id="rId9"/>
    <p:sldId id="1060" r:id="rId10"/>
    <p:sldId id="286" r:id="rId11"/>
    <p:sldId id="1093" r:id="rId12"/>
    <p:sldId id="1062" r:id="rId13"/>
    <p:sldId id="1063" r:id="rId14"/>
    <p:sldId id="1065" r:id="rId15"/>
    <p:sldId id="1064" r:id="rId16"/>
    <p:sldId id="1061" r:id="rId17"/>
    <p:sldId id="271" r:id="rId18"/>
    <p:sldId id="1073" r:id="rId19"/>
    <p:sldId id="1072" r:id="rId20"/>
    <p:sldId id="1074" r:id="rId21"/>
    <p:sldId id="1075" r:id="rId22"/>
    <p:sldId id="268" r:id="rId23"/>
    <p:sldId id="1070" r:id="rId24"/>
    <p:sldId id="1071" r:id="rId25"/>
    <p:sldId id="1081" r:id="rId26"/>
    <p:sldId id="1082" r:id="rId27"/>
    <p:sldId id="1076" r:id="rId28"/>
    <p:sldId id="1084" r:id="rId29"/>
    <p:sldId id="1114" r:id="rId30"/>
    <p:sldId id="1083" r:id="rId31"/>
    <p:sldId id="1085" r:id="rId32"/>
    <p:sldId id="1086" r:id="rId33"/>
    <p:sldId id="1031" r:id="rId34"/>
    <p:sldId id="1087" r:id="rId35"/>
    <p:sldId id="1068" r:id="rId36"/>
    <p:sldId id="267" r:id="rId37"/>
    <p:sldId id="1078" r:id="rId38"/>
    <p:sldId id="1079" r:id="rId39"/>
    <p:sldId id="1080" r:id="rId40"/>
    <p:sldId id="1041" r:id="rId41"/>
    <p:sldId id="1088" r:id="rId42"/>
    <p:sldId id="1092" r:id="rId43"/>
    <p:sldId id="1095" r:id="rId44"/>
    <p:sldId id="1097" r:id="rId45"/>
    <p:sldId id="1096" r:id="rId46"/>
    <p:sldId id="766" r:id="rId47"/>
    <p:sldId id="768" r:id="rId48"/>
    <p:sldId id="2147309589" r:id="rId49"/>
    <p:sldId id="1098" r:id="rId50"/>
    <p:sldId id="769" r:id="rId51"/>
    <p:sldId id="773" r:id="rId52"/>
    <p:sldId id="2147309590" r:id="rId53"/>
    <p:sldId id="1101" r:id="rId54"/>
    <p:sldId id="771" r:id="rId55"/>
    <p:sldId id="776" r:id="rId56"/>
    <p:sldId id="1099" r:id="rId57"/>
    <p:sldId id="1090" r:id="rId58"/>
    <p:sldId id="1102" r:id="rId59"/>
    <p:sldId id="2147309591" r:id="rId60"/>
    <p:sldId id="1040" r:id="rId61"/>
    <p:sldId id="1104" r:id="rId62"/>
    <p:sldId id="2147309592" r:id="rId63"/>
    <p:sldId id="1108" r:id="rId64"/>
    <p:sldId id="1111" r:id="rId65"/>
    <p:sldId id="2147309593" r:id="rId66"/>
    <p:sldId id="2147309586" r:id="rId67"/>
    <p:sldId id="2147309587" r:id="rId68"/>
    <p:sldId id="2147309594" r:id="rId69"/>
    <p:sldId id="1113" r:id="rId70"/>
    <p:sldId id="1107" r:id="rId71"/>
    <p:sldId id="2147309595" r:id="rId72"/>
    <p:sldId id="1115" r:id="rId73"/>
    <p:sldId id="1110" r:id="rId74"/>
    <p:sldId id="2147309588" r:id="rId75"/>
    <p:sldId id="2147309583" r:id="rId76"/>
    <p:sldId id="1091" r:id="rId7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EB3"/>
    <a:srgbClr val="62D1F9"/>
    <a:srgbClr val="6E0000"/>
    <a:srgbClr val="00B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/>
    <p:restoredTop sz="93151"/>
  </p:normalViewPr>
  <p:slideViewPr>
    <p:cSldViewPr snapToGrid="0">
      <p:cViewPr varScale="1">
        <p:scale>
          <a:sx n="158" d="100"/>
          <a:sy n="158" d="100"/>
        </p:scale>
        <p:origin x="440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FA5FE-133B-AE4E-9AE6-604AC9AC180D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836CA-5E30-3C4A-8299-136F7D2B2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8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1pPr>
    <a:lvl2pPr marL="389616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2pPr>
    <a:lvl3pPr marL="779233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3pPr>
    <a:lvl4pPr marL="1168849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4pPr>
    <a:lvl5pPr marL="1558464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5pPr>
    <a:lvl6pPr marL="1948080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6pPr>
    <a:lvl7pPr marL="2337697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7pPr>
    <a:lvl8pPr marL="2727313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8pPr>
    <a:lvl9pPr marL="3116929" algn="l" defTabSz="779233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8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7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89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18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6507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6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89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AF368-1D9A-7D4E-B76D-5E32B9931BD6}" type="slidenum">
              <a:rPr kumimoji="1" lang="ja-US" altLang="en-US" smtClean="0"/>
              <a:t>33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99677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B8C0-9D6E-A77C-BA27-20F10689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AB5710-D97A-349A-20F3-467E1AB34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7B8D28-B04F-7AE9-D819-903628BAE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9D7170-B927-E541-C8DB-01A2EF8E6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6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F6D21-1E3E-3944-9DFA-08A566251A37}" type="slidenum">
              <a:rPr kumimoji="1" lang="ja-US" altLang="en-US" smtClean="0"/>
              <a:t>50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23416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F6D21-1E3E-3944-9DFA-08A566251A37}" type="slidenum">
              <a:rPr kumimoji="1" lang="ja-US" altLang="en-US" smtClean="0"/>
              <a:t>54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59996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367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39FC-1D47-2A57-22DA-897D0103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0351FF-7DE2-4C22-B6A4-E84BABDD6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E8E12D-FBEF-F2EF-7568-BF4DA9CCD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7800C-B5F7-9159-BDCD-099FA8D5B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42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29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58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05F-EDF0-93CD-2B27-C21D5717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E72BE1-1320-F125-BCF0-572C29D47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B88E9F-8EAF-78C8-394B-0C42DC9DD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A4063C-343C-A9AC-9DA0-7491A6A3F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94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90E8D-ACD0-589F-C708-A4AA1E59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02156E-AE60-E475-E6D6-F4A897E86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325638-15C7-62E1-0BAA-E8E1401D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D1FBE-E263-D6DE-2B46-4CC992891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66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10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944692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B404-3BFD-6872-CC59-872BACF0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4E22FD-DE45-37B8-DE0F-AA6303281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55D745-C76E-28B8-97FD-C3F386C66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1FB0B6-7F29-AFDF-31A7-50F2F89AD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11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37457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CAD5-FA5A-41ED-2444-ACEC3C97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25FCDF-1A5A-A069-56DF-68371266B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E8F5AF-480D-0FEC-2747-20219DFB6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D4B588-89F5-25EB-D6AB-F157DEAC2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12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997339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E3BE-2AB2-B2D4-6F48-A684F1A9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E86DB7-F40C-9CBA-CBDD-FCBB729E7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85D6F6-CD94-A71B-31A1-D38E3F769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DBC3B7-15E1-B4C3-4871-A5DF2ACFC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13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79800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1A8F-092A-2EB2-60E8-7CFA666C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F18090-4B47-08B3-9747-A5BB4851E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473EE5-67A8-43F0-3FC0-661F10D82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C5F347-800C-89FD-0D5C-E4870A9E0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14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78819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4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48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83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74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6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58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8341" y="4912278"/>
            <a:ext cx="362432" cy="273844"/>
          </a:xfrm>
        </p:spPr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58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13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3C2A6A-4319-1A40-B633-13609E12F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aloghouse.co.jp/yomimono/kohtari/004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4E45BE-FF3B-8CB3-A0F5-EF70A8D53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587" y="1690187"/>
            <a:ext cx="5129306" cy="15378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77ABDCD-61C9-69D2-84A3-36F872F3AC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527" y="2459131"/>
            <a:ext cx="3317421" cy="99464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4648A8-8945-AFCD-6851-73225F9D5519}"/>
              </a:ext>
            </a:extLst>
          </p:cNvPr>
          <p:cNvSpPr txBox="1"/>
          <p:nvPr/>
        </p:nvSpPr>
        <p:spPr>
          <a:xfrm>
            <a:off x="3705355" y="467297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イントロン・スペース株式会社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A5D98B-30F3-726F-8D8C-C9CA8DE59165}"/>
              </a:ext>
            </a:extLst>
          </p:cNvPr>
          <p:cNvSpPr txBox="1"/>
          <p:nvPr/>
        </p:nvSpPr>
        <p:spPr>
          <a:xfrm>
            <a:off x="3975527" y="1070927"/>
            <a:ext cx="3437813" cy="394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956" tIns="30956" rIns="30956" bIns="30956" numCol="1" spcCol="38100" rtlCol="0" anchor="ctr">
            <a:spAutoFit/>
          </a:bodyPr>
          <a:lstStyle/>
          <a:p>
            <a:pPr algn="dist" defTabSz="1485863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chemeClr val="bg1"/>
                </a:solidFill>
                <a:latin typeface="Canela Text Regular"/>
                <a:sym typeface="Canela Text Regular"/>
              </a:rPr>
              <a:t>新感覚尿ケア製品</a:t>
            </a:r>
            <a:endParaRPr lang="en-US" altLang="ja-JP" sz="2400" b="1" kern="0" dirty="0">
              <a:solidFill>
                <a:schemeClr val="bg1"/>
              </a:solidFill>
              <a:latin typeface="Canela Text Regular"/>
              <a:sym typeface="Canela Text Regular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ACD077-5E3E-B827-EB47-D5587C4F2F57}"/>
              </a:ext>
            </a:extLst>
          </p:cNvPr>
          <p:cNvSpPr txBox="1"/>
          <p:nvPr/>
        </p:nvSpPr>
        <p:spPr>
          <a:xfrm>
            <a:off x="4910371" y="3976532"/>
            <a:ext cx="1447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2025</a:t>
            </a:r>
            <a:r>
              <a:rPr lang="ja-JP" altLang="en-US">
                <a:solidFill>
                  <a:schemeClr val="bg1"/>
                </a:solidFill>
              </a:rPr>
              <a:t>年</a:t>
            </a:r>
            <a:r>
              <a:rPr lang="en-US" altLang="ja-JP" dirty="0">
                <a:solidFill>
                  <a:schemeClr val="bg1"/>
                </a:solidFill>
              </a:rPr>
              <a:t>11</a:t>
            </a:r>
            <a:r>
              <a:rPr lang="ja-JP" altLang="en-US">
                <a:solidFill>
                  <a:schemeClr val="bg1"/>
                </a:solidFill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92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4428B66-83DC-22E0-5358-872C5A606C20}"/>
              </a:ext>
            </a:extLst>
          </p:cNvPr>
          <p:cNvGrpSpPr/>
          <p:nvPr/>
        </p:nvGrpSpPr>
        <p:grpSpPr>
          <a:xfrm rot="10800000">
            <a:off x="1145414" y="2481335"/>
            <a:ext cx="313274" cy="68453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6A311337-18C4-72FC-CBA1-69CFDE88ECCB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E24805D0-7D87-6ED4-BDD1-7B018ED243CD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EB7C9EB1-3C27-8CBF-26FB-A10C8B0102D8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D386DD07-A870-C5AA-9D99-B6D278B21179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AB40FF49-8C3F-7828-2668-1E3727B34EBE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0D4B18A7-302D-E3E6-5FAE-7BEEDFCA6F9B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FA5B1E1D-3010-71B5-3A4E-CD6BD267FBDB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BD0F6B67-EB57-6192-74C3-B4B6C293AA18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BC511FC-EA9B-22BC-93D6-2430D8EC8C7B}"/>
              </a:ext>
            </a:extLst>
          </p:cNvPr>
          <p:cNvGrpSpPr/>
          <p:nvPr/>
        </p:nvGrpSpPr>
        <p:grpSpPr>
          <a:xfrm>
            <a:off x="2409288" y="21286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37F5632B-7259-B819-7FDC-AAA31922A644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6FAAD165-32EC-F46E-116B-B05326543EF7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457D316-4231-61EC-77AA-6F57E7C1BA0D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C2E20304-F386-C271-1507-90372DE6B808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5A8A11EF-4147-75CC-DF8A-51A6E323799D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E7606A17-2A22-E6A3-A0F3-42580A981A9C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70238F6-2E2C-941F-C01C-1D3AABB43420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A88C811-162A-E549-932D-CC5F0C293920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94E1A10-A85B-6A37-179E-2EE44543159B}"/>
              </a:ext>
            </a:extLst>
          </p:cNvPr>
          <p:cNvGrpSpPr/>
          <p:nvPr/>
        </p:nvGrpSpPr>
        <p:grpSpPr>
          <a:xfrm>
            <a:off x="3746076" y="2034258"/>
            <a:ext cx="1184772" cy="1439271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A5E6F2E8-D5DB-3BD5-1DC7-C0534412A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C5B08ABA-F7B8-0FFE-A4ED-156450A6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08BF2ECA-0DA5-022B-89F0-59412D5EAC05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8DF3FD1E-DE57-FD32-10E9-7C6ED8C36AD6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694E4E51-A0C6-27C3-21BD-72C96EDC4DB4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2F70AF95-EF76-48FF-0593-74D87D7C71E9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8701F449-752E-A26F-2C78-3D3EE3100367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2F1855BA-C9A6-33D0-F388-8B583B6C7E89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21E640CD-EBAE-7BBD-C58E-B0E28A18BCCE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D0C9873F-EB81-69C8-7240-692A89A3C3BB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1A0DD333-5947-0D31-C26C-3ED258CE8560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606BAC04-9C2F-0822-F398-2AD1CC881122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C1509C04-00E8-91BD-4501-15B2F2166657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E5C1B57F-E1F2-6C91-22D3-EE9AF5555128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1408BB63-1D65-124B-FE6E-AFD673422E3C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14CFF4C0-6BC5-5B7D-2425-E210A55527C3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E614BCA4-D0EA-CF9E-B51A-2A8012824CD9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D9DAB134-E506-5CBD-62D0-F30A559C223E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F14D570-3B5E-F6CA-7BBF-E3B8A242A32E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656A6AFC-4601-E021-43E2-3581D5F33D5B}"/>
              </a:ext>
            </a:extLst>
          </p:cNvPr>
          <p:cNvSpPr/>
          <p:nvPr/>
        </p:nvSpPr>
        <p:spPr>
          <a:xfrm>
            <a:off x="1877359" y="26444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E8671C75-55DF-72B1-DA00-9E5ED76C10DB}"/>
              </a:ext>
            </a:extLst>
          </p:cNvPr>
          <p:cNvSpPr/>
          <p:nvPr/>
        </p:nvSpPr>
        <p:spPr>
          <a:xfrm>
            <a:off x="3403600" y="27253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AF4D38-AEEF-EB7C-91DB-336AC5003088}"/>
              </a:ext>
            </a:extLst>
          </p:cNvPr>
          <p:cNvSpPr txBox="1"/>
          <p:nvPr/>
        </p:nvSpPr>
        <p:spPr>
          <a:xfrm>
            <a:off x="267479" y="9317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収</a:t>
            </a:r>
            <a:r>
              <a:rPr kumimoji="1" lang="ja-US" altLang="en-US" sz="2400" b="1"/>
              <a:t>尿</a:t>
            </a:r>
            <a:r>
              <a:rPr kumimoji="1" lang="ja-JP" altLang="en-US" sz="2400" b="1"/>
              <a:t>型の製品</a:t>
            </a:r>
            <a:endParaRPr kumimoji="1" lang="ja-US" altLang="en-US" sz="2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7503BF-D6AA-8047-7AEF-4A1FBC570D22}"/>
              </a:ext>
            </a:extLst>
          </p:cNvPr>
          <p:cNvSpPr txBox="1"/>
          <p:nvPr/>
        </p:nvSpPr>
        <p:spPr>
          <a:xfrm>
            <a:off x="2129002" y="19969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①②</a:t>
            </a:r>
            <a:r>
              <a:rPr kumimoji="1" lang="ja-US" altLang="en-US" sz="2800" b="1"/>
              <a:t>を</a:t>
            </a:r>
            <a:r>
              <a:rPr kumimoji="1" lang="ja-JP" altLang="en-US" sz="2800" b="1"/>
              <a:t>解決</a:t>
            </a:r>
            <a:r>
              <a:rPr kumimoji="1" lang="ja-US" altLang="en-US" sz="2800" b="1"/>
              <a:t>しようとした製品</a:t>
            </a:r>
            <a:endParaRPr kumimoji="1" lang="ja-US" altLang="en-US" sz="2800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07865BA-06E4-4D0C-B39A-052A8FC452FB}"/>
              </a:ext>
            </a:extLst>
          </p:cNvPr>
          <p:cNvSpPr/>
          <p:nvPr/>
        </p:nvSpPr>
        <p:spPr>
          <a:xfrm>
            <a:off x="368299" y="1393463"/>
            <a:ext cx="4965701" cy="3282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ローチャート: 端子 33">
            <a:extLst>
              <a:ext uri="{FF2B5EF4-FFF2-40B4-BE49-F238E27FC236}">
                <a16:creationId xmlns:a16="http://schemas.microsoft.com/office/drawing/2014/main" id="{F9D87EBF-FDF3-2F69-34CB-B94500E38C8A}"/>
              </a:ext>
            </a:extLst>
          </p:cNvPr>
          <p:cNvSpPr/>
          <p:nvPr/>
        </p:nvSpPr>
        <p:spPr>
          <a:xfrm>
            <a:off x="825500" y="3897690"/>
            <a:ext cx="7520948" cy="687838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/>
              <a:t>正直、あまり普及していない</a:t>
            </a:r>
            <a:r>
              <a:rPr kumimoji="1" lang="en-US" altLang="ja-JP" sz="2800" b="1" dirty="0"/>
              <a:t>…</a:t>
            </a:r>
            <a:r>
              <a:rPr kumimoji="1" lang="ja-JP" altLang="en-US" sz="2800" b="1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022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BD5F-15C9-9ED5-9BF8-C473E508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836796E-59BA-26F4-4DEA-78AE07669DC1}"/>
              </a:ext>
            </a:extLst>
          </p:cNvPr>
          <p:cNvGrpSpPr/>
          <p:nvPr/>
        </p:nvGrpSpPr>
        <p:grpSpPr>
          <a:xfrm rot="10800000">
            <a:off x="1145414" y="2481335"/>
            <a:ext cx="313274" cy="68453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E12C8434-A746-A1E8-6FB6-C139A05CEAC9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ADB01B2B-60CD-9C6A-919C-90D7F8A93470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5A669492-11B4-15E7-62C9-F56E76499A7A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90E16A09-9DCC-B3F3-55AC-1070D11833CE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B7442D48-A4A8-0D8F-F213-A9E5EDBEF30E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60E3BC6B-4CBB-119A-8860-ED9FF594D287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5A7D6D37-C1CA-BF7B-B456-8B277F05049E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D10B4AA0-C65C-4F9F-9424-5311721E4776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AD65A8F-2A87-B51F-3D41-C3F05EA0EFEB}"/>
              </a:ext>
            </a:extLst>
          </p:cNvPr>
          <p:cNvGrpSpPr/>
          <p:nvPr/>
        </p:nvGrpSpPr>
        <p:grpSpPr>
          <a:xfrm>
            <a:off x="2409288" y="21286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B5D52F6B-5FEF-0278-0983-FC80494AD9BE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D2C19415-3059-2E6B-ABDF-41277BF2F22A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B93D29-6F4B-72C6-3ED8-B750F2DAD6BC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E97CEEA7-AFB2-390F-9E3E-9B265205BD6B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8E967A4-096B-053E-E344-3443A21D2B57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C33E4016-E3B2-68D9-4BB5-21AAA7C19B38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5A590FC-D3A1-BEC0-E886-71F83B5C8F6E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5571835D-61B3-E7FE-B0A1-187A42FE4382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CF300E4-D177-ABCC-02A6-C670ABCD020E}"/>
              </a:ext>
            </a:extLst>
          </p:cNvPr>
          <p:cNvGrpSpPr/>
          <p:nvPr/>
        </p:nvGrpSpPr>
        <p:grpSpPr>
          <a:xfrm>
            <a:off x="3746076" y="2034258"/>
            <a:ext cx="1184772" cy="1439271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32E4F06B-75E9-BEBB-5403-A04BF45D3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6B357E9-B0D2-BB73-AC0A-1593EDAEF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0DE4B6D7-A513-3E87-C966-B519A4A24777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3FD4DEA6-EA24-D0C5-10D8-8267381E5CCF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1886B3EC-63F0-CB90-7767-1CB93738602D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EBA1C28A-74D4-9814-A249-D2DA885FF992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834303AC-F46E-8E9A-52D1-2522F3CFDEE9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8FA92EDD-7E56-1D7D-A1AB-E0E31A8F1B33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ABD2CA11-E6ED-5F38-0613-C2298A86D268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AD0058D3-D5F4-1DAE-0E09-FF23D2E8F69A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5720DE8E-9FC8-26B6-EBFB-9B4FAFE3FAE8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CB922C19-EC67-2A38-0253-D6EF6EFC4821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57E2E25B-C42F-0C7C-E77D-338CC6817404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4A794E18-D44C-3438-E10B-856A8553C47D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D57C7BB-9D18-228A-4971-4AFE6B95FB4D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08089F33-FD35-4E7A-3290-8B77C8807169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6F8A3B3C-09EE-BC56-6E35-F3FA546FF33E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1FA728FA-4914-8C94-AC8D-56267955768F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9D5DFFC4-791A-0E6F-56B4-E2020C4F05B3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C5D4BF24-76E7-6FFA-00C1-8FB639CD0479}"/>
              </a:ext>
            </a:extLst>
          </p:cNvPr>
          <p:cNvSpPr/>
          <p:nvPr/>
        </p:nvSpPr>
        <p:spPr>
          <a:xfrm>
            <a:off x="1877359" y="26444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3C66A681-A0B7-0F27-7A33-3CCB199FB3B3}"/>
              </a:ext>
            </a:extLst>
          </p:cNvPr>
          <p:cNvSpPr/>
          <p:nvPr/>
        </p:nvSpPr>
        <p:spPr>
          <a:xfrm>
            <a:off x="3403600" y="27253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2" name="線吹き出し 1 (枠付き) 1">
            <a:extLst>
              <a:ext uri="{FF2B5EF4-FFF2-40B4-BE49-F238E27FC236}">
                <a16:creationId xmlns:a16="http://schemas.microsoft.com/office/drawing/2014/main" id="{AFD417BA-F2EF-B1E7-117B-6A055DCB69D7}"/>
              </a:ext>
            </a:extLst>
          </p:cNvPr>
          <p:cNvSpPr/>
          <p:nvPr/>
        </p:nvSpPr>
        <p:spPr>
          <a:xfrm>
            <a:off x="498315" y="1682791"/>
            <a:ext cx="787744" cy="379970"/>
          </a:xfrm>
          <a:prstGeom prst="borderCallout1">
            <a:avLst>
              <a:gd name="adj1" fmla="val 103804"/>
              <a:gd name="adj2" fmla="val 68399"/>
              <a:gd name="adj3" fmla="val 205883"/>
              <a:gd name="adj4" fmla="val 79981"/>
            </a:avLst>
          </a:prstGeom>
          <a:solidFill>
            <a:srgbClr val="6E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US" altLang="en-US" sz="2100" b="1" dirty="0"/>
              <a:t>硬い</a:t>
            </a:r>
          </a:p>
        </p:txBody>
      </p:sp>
      <p:sp>
        <p:nvSpPr>
          <p:cNvPr id="3" name="線吹き出し 1 (枠付き) 2">
            <a:extLst>
              <a:ext uri="{FF2B5EF4-FFF2-40B4-BE49-F238E27FC236}">
                <a16:creationId xmlns:a16="http://schemas.microsoft.com/office/drawing/2014/main" id="{BCFB14DE-9D8F-D3F3-E1C6-199486148FD1}"/>
              </a:ext>
            </a:extLst>
          </p:cNvPr>
          <p:cNvSpPr/>
          <p:nvPr/>
        </p:nvSpPr>
        <p:spPr>
          <a:xfrm>
            <a:off x="1926967" y="3825705"/>
            <a:ext cx="787744" cy="379970"/>
          </a:xfrm>
          <a:prstGeom prst="borderCallout1">
            <a:avLst>
              <a:gd name="adj1" fmla="val -893"/>
              <a:gd name="adj2" fmla="val 70490"/>
              <a:gd name="adj3" fmla="val -153179"/>
              <a:gd name="adj4" fmla="val 87549"/>
            </a:avLst>
          </a:prstGeom>
          <a:solidFill>
            <a:srgbClr val="6E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US" altLang="en-US" sz="2100" b="1" dirty="0"/>
              <a:t>硬い</a:t>
            </a:r>
          </a:p>
        </p:txBody>
      </p:sp>
      <p:sp>
        <p:nvSpPr>
          <p:cNvPr id="4" name="線吹き出し 1 (枠付き) 3">
            <a:extLst>
              <a:ext uri="{FF2B5EF4-FFF2-40B4-BE49-F238E27FC236}">
                <a16:creationId xmlns:a16="http://schemas.microsoft.com/office/drawing/2014/main" id="{99DEA277-F362-C015-77D3-FF5664A980BD}"/>
              </a:ext>
            </a:extLst>
          </p:cNvPr>
          <p:cNvSpPr/>
          <p:nvPr/>
        </p:nvSpPr>
        <p:spPr>
          <a:xfrm>
            <a:off x="1533095" y="1757634"/>
            <a:ext cx="787744" cy="379970"/>
          </a:xfrm>
          <a:prstGeom prst="borderCallout1">
            <a:avLst>
              <a:gd name="adj1" fmla="val 101546"/>
              <a:gd name="adj2" fmla="val 61078"/>
              <a:gd name="adj3" fmla="val 263894"/>
              <a:gd name="adj4" fmla="val 109902"/>
            </a:avLst>
          </a:prstGeom>
          <a:solidFill>
            <a:srgbClr val="6E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US" altLang="en-US" sz="2100" b="1" dirty="0"/>
              <a:t>硬い</a:t>
            </a:r>
          </a:p>
        </p:txBody>
      </p:sp>
      <p:sp>
        <p:nvSpPr>
          <p:cNvPr id="5" name="線吹き出し 1 (枠付き) 4">
            <a:extLst>
              <a:ext uri="{FF2B5EF4-FFF2-40B4-BE49-F238E27FC236}">
                <a16:creationId xmlns:a16="http://schemas.microsoft.com/office/drawing/2014/main" id="{81E13AAD-DF42-6ABD-6BCC-0EA66B0BCFF1}"/>
              </a:ext>
            </a:extLst>
          </p:cNvPr>
          <p:cNvSpPr/>
          <p:nvPr/>
        </p:nvSpPr>
        <p:spPr>
          <a:xfrm>
            <a:off x="2956438" y="1567649"/>
            <a:ext cx="787744" cy="379970"/>
          </a:xfrm>
          <a:prstGeom prst="borderCallout1">
            <a:avLst>
              <a:gd name="adj1" fmla="val 101546"/>
              <a:gd name="adj2" fmla="val 61078"/>
              <a:gd name="adj3" fmla="val 183406"/>
              <a:gd name="adj4" fmla="val 22843"/>
            </a:avLst>
          </a:prstGeom>
          <a:solidFill>
            <a:srgbClr val="6E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US" altLang="en-US" sz="2100" b="1" dirty="0"/>
              <a:t>硬い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2385FB-DC27-040E-881A-FD87BBB0C292}"/>
              </a:ext>
            </a:extLst>
          </p:cNvPr>
          <p:cNvSpPr txBox="1"/>
          <p:nvPr/>
        </p:nvSpPr>
        <p:spPr>
          <a:xfrm>
            <a:off x="267479" y="9317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収</a:t>
            </a:r>
            <a:r>
              <a:rPr kumimoji="1" lang="ja-US" altLang="en-US" sz="2400" b="1"/>
              <a:t>尿</a:t>
            </a:r>
            <a:r>
              <a:rPr kumimoji="1" lang="ja-JP" altLang="en-US" sz="2400" b="1"/>
              <a:t>型の製品</a:t>
            </a:r>
            <a:endParaRPr kumimoji="1" lang="ja-US" altLang="en-US" sz="2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114CAD-3B56-4E18-805C-D6F6F4734111}"/>
              </a:ext>
            </a:extLst>
          </p:cNvPr>
          <p:cNvSpPr txBox="1"/>
          <p:nvPr/>
        </p:nvSpPr>
        <p:spPr>
          <a:xfrm>
            <a:off x="2129002" y="19969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①②</a:t>
            </a:r>
            <a:r>
              <a:rPr kumimoji="1" lang="ja-US" altLang="en-US" sz="2800" b="1"/>
              <a:t>を</a:t>
            </a:r>
            <a:r>
              <a:rPr kumimoji="1" lang="ja-JP" altLang="en-US" sz="2800" b="1"/>
              <a:t>解決</a:t>
            </a:r>
            <a:r>
              <a:rPr kumimoji="1" lang="ja-US" altLang="en-US" sz="2800" b="1"/>
              <a:t>しようとした製品</a:t>
            </a:r>
            <a:endParaRPr kumimoji="1" lang="ja-US" altLang="en-US" sz="2800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098F1FD-2583-59B1-DE4A-6C7CA0E6E482}"/>
              </a:ext>
            </a:extLst>
          </p:cNvPr>
          <p:cNvSpPr/>
          <p:nvPr/>
        </p:nvSpPr>
        <p:spPr>
          <a:xfrm>
            <a:off x="368299" y="1393463"/>
            <a:ext cx="4965701" cy="3282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96093A-8788-57D8-DCE7-80931055D5F1}"/>
              </a:ext>
            </a:extLst>
          </p:cNvPr>
          <p:cNvSpPr txBox="1"/>
          <p:nvPr/>
        </p:nvSpPr>
        <p:spPr>
          <a:xfrm>
            <a:off x="5476151" y="1785292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硬い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違和感・痛い</a:t>
            </a:r>
          </a:p>
        </p:txBody>
      </p:sp>
    </p:spTree>
    <p:extLst>
      <p:ext uri="{BB962C8B-B14F-4D97-AF65-F5344CB8AC3E}">
        <p14:creationId xmlns:p14="http://schemas.microsoft.com/office/powerpoint/2010/main" val="235962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E3C9-5906-D926-C12F-F1B1161FF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B8B57F6-0F1E-35BA-8CD4-0D08CAFA3A20}"/>
              </a:ext>
            </a:extLst>
          </p:cNvPr>
          <p:cNvGrpSpPr/>
          <p:nvPr/>
        </p:nvGrpSpPr>
        <p:grpSpPr>
          <a:xfrm rot="10800000">
            <a:off x="1145414" y="2481335"/>
            <a:ext cx="313274" cy="68453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B652B012-FE41-2FCC-68A9-194F4FAAF61E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AB9B9D51-741C-D034-9C43-ED90C77FCB5E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CD1FB08D-E9C2-8520-2BDF-877230527404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3C4A73D3-6F31-5507-D518-B3D16BD349DD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C3517FAD-2B0B-70E8-D1FF-86486949D3E7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F32B4FBD-4297-F140-281B-3D5E18B0E30A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EA812649-B367-AE8E-54A3-3980D2DCE566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874F4DC2-4512-F8B0-00ED-587CB9611D3B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E983A49-00BE-EB66-DEB7-DDEF0EDAD2A3}"/>
              </a:ext>
            </a:extLst>
          </p:cNvPr>
          <p:cNvGrpSpPr/>
          <p:nvPr/>
        </p:nvGrpSpPr>
        <p:grpSpPr>
          <a:xfrm>
            <a:off x="2409288" y="21286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2A52D8A7-CD80-AFF7-E77D-BF788648345E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109DF9C8-F05A-B4F1-018F-C8D529CD330D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6097F58-20A3-EE64-5A8E-AA332A26299B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AC7443D6-FF27-4ACC-4AA0-66935863393C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84122B19-9F51-D13E-232B-4CEE6FB2C402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31DE052F-6BDC-AB33-1EDC-9D07BC906E47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99D3B0E-7FA7-0BAD-679B-E77BECDAD4E2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40F2A0B-1059-F831-2F00-20EB1679A3E4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B012B66-8B5C-2C4D-8F7E-DCCF904534E0}"/>
              </a:ext>
            </a:extLst>
          </p:cNvPr>
          <p:cNvGrpSpPr/>
          <p:nvPr/>
        </p:nvGrpSpPr>
        <p:grpSpPr>
          <a:xfrm>
            <a:off x="3746076" y="2034258"/>
            <a:ext cx="1184772" cy="1439271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52D6D911-CF03-0535-8B60-B789D89E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9BF3CD5D-0643-F05B-7FE6-2381CC2AC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E6D30159-B4A3-D8E6-BF16-8E2A804D8B46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C200DED9-6B1D-BAF8-3EBB-0FD98450E7B3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F79DC4E8-C70F-4C63-DE73-506621E6C40E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439B8889-F3AB-5B32-2635-F162B9CC7C6E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D970D7B0-E512-D249-0DB7-72A194575070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73E5646D-83DA-2163-0E28-5E5DBB0BCEB7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4881D9EF-D092-9C5E-C099-B0E3429A8DA1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C077C9CA-3FB9-9E12-728B-C116B2C69F2A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ECB96C2E-DB46-22EC-2864-E0919025DC99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ECD6C8E5-0779-80B8-6BF5-15BB33DE6A24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27B3A51E-8C7B-759F-3718-0598EF2E7C24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A9ED8EA-20FC-0366-8AE2-1F6ECC744A82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D60F39A-EC99-FA29-C3D9-32FB9E6566DB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3CCDB409-34B5-1DDF-4E2F-B07BEE29B166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17964298-D79D-1308-CE18-6C3D0834A35B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016506C5-0102-73C3-01DD-8D94A061D28B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14009DAE-D9F2-D4C1-84DA-CEFC020FD130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8A6DFFC5-31D7-E11F-F87E-9C8EEF5D7EAF}"/>
              </a:ext>
            </a:extLst>
          </p:cNvPr>
          <p:cNvSpPr/>
          <p:nvPr/>
        </p:nvSpPr>
        <p:spPr>
          <a:xfrm>
            <a:off x="1877359" y="26444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33787AEF-25F7-EEB2-02CE-36324148586C}"/>
              </a:ext>
            </a:extLst>
          </p:cNvPr>
          <p:cNvSpPr/>
          <p:nvPr/>
        </p:nvSpPr>
        <p:spPr>
          <a:xfrm>
            <a:off x="3403600" y="27253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DC6BC-837B-EB5B-2123-A23054B48FA8}"/>
              </a:ext>
            </a:extLst>
          </p:cNvPr>
          <p:cNvSpPr txBox="1"/>
          <p:nvPr/>
        </p:nvSpPr>
        <p:spPr>
          <a:xfrm>
            <a:off x="267479" y="9317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収</a:t>
            </a:r>
            <a:r>
              <a:rPr kumimoji="1" lang="ja-US" altLang="en-US" sz="2400" b="1"/>
              <a:t>尿</a:t>
            </a:r>
            <a:r>
              <a:rPr kumimoji="1" lang="ja-JP" altLang="en-US" sz="2400" b="1"/>
              <a:t>型の製品</a:t>
            </a:r>
            <a:endParaRPr kumimoji="1" lang="ja-US" altLang="en-US" sz="2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238329-CAC3-9E21-D410-05F2919B139C}"/>
              </a:ext>
            </a:extLst>
          </p:cNvPr>
          <p:cNvSpPr txBox="1"/>
          <p:nvPr/>
        </p:nvSpPr>
        <p:spPr>
          <a:xfrm>
            <a:off x="2129002" y="19969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①②</a:t>
            </a:r>
            <a:r>
              <a:rPr kumimoji="1" lang="ja-US" altLang="en-US" sz="2800" b="1"/>
              <a:t>を</a:t>
            </a:r>
            <a:r>
              <a:rPr kumimoji="1" lang="ja-JP" altLang="en-US" sz="2800" b="1"/>
              <a:t>解決</a:t>
            </a:r>
            <a:r>
              <a:rPr kumimoji="1" lang="ja-US" altLang="en-US" sz="2800" b="1"/>
              <a:t>しようとした製品</a:t>
            </a:r>
            <a:endParaRPr kumimoji="1" lang="ja-US" altLang="en-US" sz="2800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93BA20F-2862-5152-F459-B45C9C6EB0DC}"/>
              </a:ext>
            </a:extLst>
          </p:cNvPr>
          <p:cNvSpPr/>
          <p:nvPr/>
        </p:nvSpPr>
        <p:spPr>
          <a:xfrm>
            <a:off x="368299" y="1393463"/>
            <a:ext cx="4965701" cy="3282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8975B79-5E4A-DF3F-4E53-35EB6882676B}"/>
              </a:ext>
            </a:extLst>
          </p:cNvPr>
          <p:cNvSpPr txBox="1"/>
          <p:nvPr/>
        </p:nvSpPr>
        <p:spPr>
          <a:xfrm>
            <a:off x="5476151" y="1785292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×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硬い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違和感・痛い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8C9CB7-3878-54B5-92D4-30893C2D67B0}"/>
              </a:ext>
            </a:extLst>
          </p:cNvPr>
          <p:cNvSpPr txBox="1"/>
          <p:nvPr/>
        </p:nvSpPr>
        <p:spPr>
          <a:xfrm>
            <a:off x="5476151" y="2443511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粘着剤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痛い・肌荒れ</a:t>
            </a:r>
          </a:p>
        </p:txBody>
      </p:sp>
      <p:pic>
        <p:nvPicPr>
          <p:cNvPr id="3074" name="Picture 2" descr="接着剤のフリーイラスト - 工作道具の無料素材 - チコデザ">
            <a:extLst>
              <a:ext uri="{FF2B5EF4-FFF2-40B4-BE49-F238E27FC236}">
                <a16:creationId xmlns:a16="http://schemas.microsoft.com/office/drawing/2014/main" id="{58148499-7411-69FF-6395-A323DAB4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0">
            <a:off x="1442050" y="1576122"/>
            <a:ext cx="1166439" cy="8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円形吹き出し 27">
            <a:extLst>
              <a:ext uri="{FF2B5EF4-FFF2-40B4-BE49-F238E27FC236}">
                <a16:creationId xmlns:a16="http://schemas.microsoft.com/office/drawing/2014/main" id="{90052519-3C74-2724-8817-899899EC8BB3}"/>
              </a:ext>
            </a:extLst>
          </p:cNvPr>
          <p:cNvSpPr/>
          <p:nvPr/>
        </p:nvSpPr>
        <p:spPr>
          <a:xfrm>
            <a:off x="1197442" y="1458058"/>
            <a:ext cx="1489714" cy="1000361"/>
          </a:xfrm>
          <a:prstGeom prst="wedgeEllipseCallout">
            <a:avLst>
              <a:gd name="adj1" fmla="val -41293"/>
              <a:gd name="adj2" fmla="val 43457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A899DFA-3CA1-8919-A0FB-38E1D9693F2F}"/>
              </a:ext>
            </a:extLst>
          </p:cNvPr>
          <p:cNvSpPr txBox="1"/>
          <p:nvPr/>
        </p:nvSpPr>
        <p:spPr>
          <a:xfrm>
            <a:off x="2619167" y="14522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6E0000"/>
                </a:solidFill>
              </a:rPr>
              <a:t>粘着剤</a:t>
            </a:r>
          </a:p>
        </p:txBody>
      </p:sp>
      <p:sp>
        <p:nvSpPr>
          <p:cNvPr id="36" name="下矢印 35">
            <a:extLst>
              <a:ext uri="{FF2B5EF4-FFF2-40B4-BE49-F238E27FC236}">
                <a16:creationId xmlns:a16="http://schemas.microsoft.com/office/drawing/2014/main" id="{7FDADB6C-A49E-1A63-7FF1-76CE33DD3E33}"/>
              </a:ext>
            </a:extLst>
          </p:cNvPr>
          <p:cNvSpPr/>
          <p:nvPr/>
        </p:nvSpPr>
        <p:spPr>
          <a:xfrm>
            <a:off x="6985333" y="3185870"/>
            <a:ext cx="308188" cy="2635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0BDB61C-6783-1536-C8E4-740A9937FC5B}"/>
              </a:ext>
            </a:extLst>
          </p:cNvPr>
          <p:cNvSpPr txBox="1"/>
          <p:nvPr/>
        </p:nvSpPr>
        <p:spPr>
          <a:xfrm>
            <a:off x="5580346" y="3768183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i="1"/>
              <a:t>しばしば、外れてしまう</a:t>
            </a:r>
            <a:r>
              <a:rPr kumimoji="1" lang="en-US" altLang="ja-JP" sz="2000" i="1" dirty="0"/>
              <a:t>…</a:t>
            </a:r>
            <a:endParaRPr kumimoji="1" lang="ja-JP" altLang="en-US" sz="2000" i="1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00D660A-B9D1-E90D-7D41-629D098C2801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881051" y="1713890"/>
            <a:ext cx="424085" cy="612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EA8D-1F76-8AD9-544E-0EE0ACC6F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BDADEBA-D6D6-A4F4-AD26-95CB823CF750}"/>
              </a:ext>
            </a:extLst>
          </p:cNvPr>
          <p:cNvGrpSpPr/>
          <p:nvPr/>
        </p:nvGrpSpPr>
        <p:grpSpPr>
          <a:xfrm rot="10800000">
            <a:off x="1145414" y="2481335"/>
            <a:ext cx="313274" cy="68453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EF0F4266-F298-C7EA-3DCD-6AF0D957ECEA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9EA7AC58-894C-14EA-8742-6AEF17F594E1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E9FF0E60-9913-702D-89E2-5EBC732FE8C3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F931DB13-6253-3A7F-0932-8DA395DB56C5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5858B230-44CA-8627-71F5-DAC7B8233928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BE93B2D6-5C24-B926-A495-D92425753FB3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EF1A70D0-2658-617F-5B48-42113FA9FCAE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0E5A2EF3-837A-AF94-5CCA-86128AD106E1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9C52E15-437D-7587-DC79-9861D9A061C7}"/>
              </a:ext>
            </a:extLst>
          </p:cNvPr>
          <p:cNvGrpSpPr/>
          <p:nvPr/>
        </p:nvGrpSpPr>
        <p:grpSpPr>
          <a:xfrm>
            <a:off x="2409288" y="21286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C8F9FE6B-2E42-2E2E-150A-4A52FDE2573E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DECFEED2-9531-3B68-EB24-FC3E66D4FF04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5CA726D-487E-9439-F2F9-E9F3D2B302C2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ABF72972-D1ED-A6C6-121A-EBF50F0AC20C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BA551E79-4AD8-F396-95A5-25167E025661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6F6BBFBF-6206-02EB-2E9A-7EA789A51C8B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0A98488-A0C2-12B0-5E6D-D1818D7DF681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D90B9998-1ABA-A8F8-B1E2-FBB9CF8F5DA8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AE8DFBB0-FDE3-79F4-8410-2E454E7EDE9B}"/>
              </a:ext>
            </a:extLst>
          </p:cNvPr>
          <p:cNvGrpSpPr/>
          <p:nvPr/>
        </p:nvGrpSpPr>
        <p:grpSpPr>
          <a:xfrm>
            <a:off x="3746076" y="2034258"/>
            <a:ext cx="1184772" cy="1439271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F576B412-5047-64BB-A893-8E405FD04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0D641114-28DF-D307-48E7-D2C12207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B11F0DCA-203C-5412-B6AF-5C1472A41AD9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3BE9C7B9-7940-7572-D0D0-BCACBB89E26E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DCC13CA2-0607-6BC7-594A-BDEA3B972D0F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EA6FBCB6-9E94-4FD8-066E-4047D91A747B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3EB5C018-BAEB-8C70-133A-2A436030DFC5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56335330-E2D0-9C6B-C66F-3BA9F87D0323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7274D897-86C4-3A68-0F07-3CFA66B05DA9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B7F1C071-2950-000B-6B1E-4D8EF921A1F9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1E4B915E-6B26-3C1A-AC3D-C97127D6D3B0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E1F5BB06-E220-460F-59AF-786F28983BDB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C0AE7940-C2D8-7B84-89F4-04A7A7387C19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80EF46AD-4648-5F92-923F-01BD4F7F5E26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1121654-BAD5-A5C4-DBFF-2A703F3410A1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71F6ECE3-C3D6-263A-7796-D95390FCE792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D853E2FC-E69A-D934-859A-B33B77BCF225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13BADA86-9414-3C9F-96A3-6D435BE66470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A919ED4-34C0-EA1A-730F-A869E74CC671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7E5F851D-8940-C1E6-D67A-7E981282E542}"/>
              </a:ext>
            </a:extLst>
          </p:cNvPr>
          <p:cNvSpPr/>
          <p:nvPr/>
        </p:nvSpPr>
        <p:spPr>
          <a:xfrm>
            <a:off x="1877359" y="26444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7A7555E0-B9BC-A1FE-81F8-B229546F193F}"/>
              </a:ext>
            </a:extLst>
          </p:cNvPr>
          <p:cNvSpPr/>
          <p:nvPr/>
        </p:nvSpPr>
        <p:spPr>
          <a:xfrm>
            <a:off x="3403600" y="27253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C07184-8244-3414-9912-00DDCDB53DAA}"/>
              </a:ext>
            </a:extLst>
          </p:cNvPr>
          <p:cNvSpPr txBox="1"/>
          <p:nvPr/>
        </p:nvSpPr>
        <p:spPr>
          <a:xfrm>
            <a:off x="267479" y="9317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収</a:t>
            </a:r>
            <a:r>
              <a:rPr kumimoji="1" lang="ja-US" altLang="en-US" sz="2400" b="1"/>
              <a:t>尿</a:t>
            </a:r>
            <a:r>
              <a:rPr kumimoji="1" lang="ja-JP" altLang="en-US" sz="2400" b="1"/>
              <a:t>型の製品</a:t>
            </a:r>
            <a:endParaRPr kumimoji="1" lang="ja-US" altLang="en-US" sz="2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134003-7E1A-BB0A-A7D1-1669E6277AE7}"/>
              </a:ext>
            </a:extLst>
          </p:cNvPr>
          <p:cNvSpPr txBox="1"/>
          <p:nvPr/>
        </p:nvSpPr>
        <p:spPr>
          <a:xfrm>
            <a:off x="2129002" y="19969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①②</a:t>
            </a:r>
            <a:r>
              <a:rPr kumimoji="1" lang="ja-US" altLang="en-US" sz="2800" b="1"/>
              <a:t>を</a:t>
            </a:r>
            <a:r>
              <a:rPr kumimoji="1" lang="ja-JP" altLang="en-US" sz="2800" b="1"/>
              <a:t>解決</a:t>
            </a:r>
            <a:r>
              <a:rPr kumimoji="1" lang="ja-US" altLang="en-US" sz="2800" b="1"/>
              <a:t>しようとした製品</a:t>
            </a:r>
            <a:endParaRPr kumimoji="1" lang="ja-US" altLang="en-US" sz="2800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989F13F-87BE-8B18-C5DA-AB2C3127BAFA}"/>
              </a:ext>
            </a:extLst>
          </p:cNvPr>
          <p:cNvSpPr/>
          <p:nvPr/>
        </p:nvSpPr>
        <p:spPr>
          <a:xfrm>
            <a:off x="368299" y="1393463"/>
            <a:ext cx="4965701" cy="3282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0CCBF20-C51E-1CF1-3B78-E5A4AD42F82C}"/>
              </a:ext>
            </a:extLst>
          </p:cNvPr>
          <p:cNvSpPr txBox="1"/>
          <p:nvPr/>
        </p:nvSpPr>
        <p:spPr>
          <a:xfrm>
            <a:off x="5476151" y="1785292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×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硬い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違和感・痛い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C1642EF-2E7E-B64F-963E-B738F701B732}"/>
              </a:ext>
            </a:extLst>
          </p:cNvPr>
          <p:cNvSpPr txBox="1"/>
          <p:nvPr/>
        </p:nvSpPr>
        <p:spPr>
          <a:xfrm>
            <a:off x="5476151" y="2443511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×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粘着剤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kumimoji="1" lang="en-US" altLang="ja-JP" sz="2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ja-JP" altLang="en-US" sz="2400" b="1">
                <a:solidFill>
                  <a:schemeClr val="bg1">
                    <a:lumMod val="75000"/>
                  </a:schemeClr>
                </a:solidFill>
              </a:rPr>
              <a:t>痛い・肌荒れ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8C5736-C0C7-2C8D-7490-FBC9FCE5CF5C}"/>
              </a:ext>
            </a:extLst>
          </p:cNvPr>
          <p:cNvSpPr txBox="1"/>
          <p:nvPr/>
        </p:nvSpPr>
        <p:spPr>
          <a:xfrm>
            <a:off x="5476151" y="3069152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チューブ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邪魔になる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0C23A29-AF6C-AE11-1EEC-3F1FECAF7CEC}"/>
              </a:ext>
            </a:extLst>
          </p:cNvPr>
          <p:cNvCxnSpPr>
            <a:endCxn id="23" idx="4"/>
          </p:cNvCxnSpPr>
          <p:nvPr/>
        </p:nvCxnSpPr>
        <p:spPr>
          <a:xfrm flipH="1">
            <a:off x="3038923" y="1785292"/>
            <a:ext cx="364677" cy="380637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07457ED-0A2E-7C11-7935-1EF1E3E0419C}"/>
              </a:ext>
            </a:extLst>
          </p:cNvPr>
          <p:cNvCxnSpPr>
            <a:cxnSpLocks/>
          </p:cNvCxnSpPr>
          <p:nvPr/>
        </p:nvCxnSpPr>
        <p:spPr>
          <a:xfrm>
            <a:off x="3390900" y="1785292"/>
            <a:ext cx="751927" cy="687838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0D955B2-3813-9EC3-2B1B-FA6594601CE2}"/>
              </a:ext>
            </a:extLst>
          </p:cNvPr>
          <p:cNvSpPr txBox="1"/>
          <p:nvPr/>
        </p:nvSpPr>
        <p:spPr>
          <a:xfrm>
            <a:off x="2356911" y="13976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6E0000"/>
                </a:solidFill>
              </a:rPr>
              <a:t>太いチューブ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155935A-6E98-93AE-5CCF-4E8AC7B6EFC4}"/>
              </a:ext>
            </a:extLst>
          </p:cNvPr>
          <p:cNvSpPr txBox="1"/>
          <p:nvPr/>
        </p:nvSpPr>
        <p:spPr>
          <a:xfrm>
            <a:off x="644177" y="384861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6E0000"/>
                </a:solidFill>
              </a:rPr>
              <a:t>歩行、寝返り、体位変換、など</a:t>
            </a:r>
          </a:p>
        </p:txBody>
      </p:sp>
    </p:spTree>
    <p:extLst>
      <p:ext uri="{BB962C8B-B14F-4D97-AF65-F5344CB8AC3E}">
        <p14:creationId xmlns:p14="http://schemas.microsoft.com/office/powerpoint/2010/main" val="17392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3BDE-CD17-8E94-A81C-51A666F8C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81BC482-A164-D003-50B0-5F167A36F90D}"/>
              </a:ext>
            </a:extLst>
          </p:cNvPr>
          <p:cNvGrpSpPr/>
          <p:nvPr/>
        </p:nvGrpSpPr>
        <p:grpSpPr>
          <a:xfrm rot="10800000">
            <a:off x="1145414" y="2481335"/>
            <a:ext cx="313274" cy="68453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1D0529C9-2066-B736-5C9C-4E29916BDD63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1E4D8C56-35AB-ED72-F5F7-F5E76EE00342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ECA022E4-EA23-4184-0862-41967F991AD0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4BF544CF-8047-5129-7683-0448800A5DF3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04A5CC6A-4130-5D53-A3B3-4C9C4A31586D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923E0C53-9EDA-563D-176A-1361DC253884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26DCBDBD-D5A0-A9FA-33BA-07543523AE5B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5E324593-C1B1-467C-93D7-8B688AA4BC99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8500133-2454-7A18-8C6E-F850B105D2AF}"/>
              </a:ext>
            </a:extLst>
          </p:cNvPr>
          <p:cNvGrpSpPr/>
          <p:nvPr/>
        </p:nvGrpSpPr>
        <p:grpSpPr>
          <a:xfrm>
            <a:off x="2409288" y="21286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66496761-C23A-8011-654D-324B1D1C5966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B7B0ECAF-1C92-630D-0702-00D129D8E42B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049069D-08E8-1CA7-76C8-91D4F3B21BC4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C469052D-C5F5-BF01-85C0-FA51AC38FE05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2055C324-EAFE-0BDA-A533-94B500D91499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367A1376-94C8-E346-6A07-DE26B4E9D71C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F23AC443-5291-FA7A-72E6-81DAF57B6DC8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DD0DFF5-2BA1-B743-1486-23A98136A702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DF710AC-4BB6-8355-8CCB-A5E530892A25}"/>
              </a:ext>
            </a:extLst>
          </p:cNvPr>
          <p:cNvGrpSpPr/>
          <p:nvPr/>
        </p:nvGrpSpPr>
        <p:grpSpPr>
          <a:xfrm>
            <a:off x="3746076" y="2034258"/>
            <a:ext cx="1184772" cy="1439271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0D7B4512-10A0-3E29-1BAC-2304EA3F3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578AC40-1E1C-3511-72B7-08028DBD1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F7869CC2-4105-F795-9FEE-07FB9D840CBE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854CF195-E144-6B04-4E8E-8DA85F6A195B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1006EA17-FAB0-26C1-4DCB-E7EEF3E96573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FF388EAB-ED62-C358-E138-001F171830EA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CFCC8853-2891-24D0-6C36-644325C14D5F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1B2C455D-C9C7-596D-1AE5-EB0CBE26EE34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EFD21235-ECC2-9346-D0E6-B1A0FB01E731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96B86677-9C75-15CD-5411-F789FC95D71A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30909199-75EC-C546-1FF9-EA42DFF9928B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59F14930-6FA7-148A-0C28-2D31BC5C7968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049C96E8-CC2F-96F6-F63E-5EFDD1FF9D17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9B00837D-3A9D-D817-3F7F-0B73A7AE1A82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E108FCD-282B-2C77-5BA0-34ED8E626EFB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2CF037AD-6AAF-1541-BB79-A95E5F03281F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DA19F106-43F9-72D8-8D72-662CCDD888C6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976C5AA6-98FA-C80C-C6A8-1E1DDDA1934F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EC408FAC-1880-E6B2-D029-3517A024BF26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2B93A857-E50A-AC1C-A841-B2A25266748B}"/>
              </a:ext>
            </a:extLst>
          </p:cNvPr>
          <p:cNvSpPr/>
          <p:nvPr/>
        </p:nvSpPr>
        <p:spPr>
          <a:xfrm>
            <a:off x="1877359" y="26444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78ED4A3B-1234-80E8-4007-A18AE403E8AB}"/>
              </a:ext>
            </a:extLst>
          </p:cNvPr>
          <p:cNvSpPr/>
          <p:nvPr/>
        </p:nvSpPr>
        <p:spPr>
          <a:xfrm>
            <a:off x="3403600" y="27253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A0866F-742B-C142-B5A7-193DB7B33333}"/>
              </a:ext>
            </a:extLst>
          </p:cNvPr>
          <p:cNvSpPr txBox="1"/>
          <p:nvPr/>
        </p:nvSpPr>
        <p:spPr>
          <a:xfrm>
            <a:off x="267479" y="9317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収</a:t>
            </a:r>
            <a:r>
              <a:rPr kumimoji="1" lang="ja-US" altLang="en-US" sz="2400" b="1"/>
              <a:t>尿</a:t>
            </a:r>
            <a:r>
              <a:rPr kumimoji="1" lang="ja-JP" altLang="en-US" sz="2400" b="1"/>
              <a:t>型の製品</a:t>
            </a:r>
            <a:endParaRPr kumimoji="1" lang="ja-US" altLang="en-US" sz="2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008B08-EE23-1F66-897C-EDAAE553632F}"/>
              </a:ext>
            </a:extLst>
          </p:cNvPr>
          <p:cNvSpPr txBox="1"/>
          <p:nvPr/>
        </p:nvSpPr>
        <p:spPr>
          <a:xfrm>
            <a:off x="2129002" y="199691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①②</a:t>
            </a:r>
            <a:r>
              <a:rPr kumimoji="1" lang="ja-US" altLang="en-US" sz="2800" b="1"/>
              <a:t>を</a:t>
            </a:r>
            <a:r>
              <a:rPr kumimoji="1" lang="ja-JP" altLang="en-US" sz="2800" b="1"/>
              <a:t>解決</a:t>
            </a:r>
            <a:r>
              <a:rPr kumimoji="1" lang="ja-US" altLang="en-US" sz="2800" b="1"/>
              <a:t>しようとした製品</a:t>
            </a:r>
            <a:endParaRPr kumimoji="1" lang="ja-US" altLang="en-US" sz="2800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4F2A88-8E1C-2600-AE80-4443DE189CDD}"/>
              </a:ext>
            </a:extLst>
          </p:cNvPr>
          <p:cNvSpPr/>
          <p:nvPr/>
        </p:nvSpPr>
        <p:spPr>
          <a:xfrm>
            <a:off x="368299" y="1393463"/>
            <a:ext cx="4965701" cy="3282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端子 1">
            <a:extLst>
              <a:ext uri="{FF2B5EF4-FFF2-40B4-BE49-F238E27FC236}">
                <a16:creationId xmlns:a16="http://schemas.microsoft.com/office/drawing/2014/main" id="{BBBE4EFF-F668-2C97-0881-56B7978F9583}"/>
              </a:ext>
            </a:extLst>
          </p:cNvPr>
          <p:cNvSpPr/>
          <p:nvPr/>
        </p:nvSpPr>
        <p:spPr>
          <a:xfrm>
            <a:off x="93349" y="3897690"/>
            <a:ext cx="8957301" cy="687838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/>
              <a:t>コンセプトは良いが、あまり普及していない</a:t>
            </a:r>
            <a:r>
              <a:rPr kumimoji="1" lang="en-US" altLang="ja-JP" sz="2800" b="1" dirty="0"/>
              <a:t>…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BCADEC-47FD-DF10-5208-2F7B26D3C92A}"/>
              </a:ext>
            </a:extLst>
          </p:cNvPr>
          <p:cNvSpPr txBox="1"/>
          <p:nvPr/>
        </p:nvSpPr>
        <p:spPr>
          <a:xfrm>
            <a:off x="5476151" y="1785292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硬い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違和感・痛い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A7D962-C356-1D49-222D-BFBC8E95DE43}"/>
              </a:ext>
            </a:extLst>
          </p:cNvPr>
          <p:cNvSpPr txBox="1"/>
          <p:nvPr/>
        </p:nvSpPr>
        <p:spPr>
          <a:xfrm>
            <a:off x="5476151" y="2443511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粘着剤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痛い・肌荒れ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4385F4-11D6-726D-B97E-00B07E9F9B5C}"/>
              </a:ext>
            </a:extLst>
          </p:cNvPr>
          <p:cNvSpPr txBox="1"/>
          <p:nvPr/>
        </p:nvSpPr>
        <p:spPr>
          <a:xfrm>
            <a:off x="5476151" y="3069152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× </a:t>
            </a:r>
            <a:r>
              <a:rPr kumimoji="1" lang="ja-JP" altLang="en-US" sz="2400" b="1"/>
              <a:t>チューブ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→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邪魔になる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C1185013-3792-04A8-DA97-EAE7FD970B20}"/>
              </a:ext>
            </a:extLst>
          </p:cNvPr>
          <p:cNvSpPr/>
          <p:nvPr/>
        </p:nvSpPr>
        <p:spPr>
          <a:xfrm>
            <a:off x="5476151" y="1638300"/>
            <a:ext cx="3634328" cy="1993900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9B7966-E110-F24A-0FC4-B8D33F503ED7}"/>
              </a:ext>
            </a:extLst>
          </p:cNvPr>
          <p:cNvSpPr txBox="1"/>
          <p:nvPr/>
        </p:nvSpPr>
        <p:spPr>
          <a:xfrm>
            <a:off x="6077357" y="12336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>
                <a:solidFill>
                  <a:srgbClr val="FF0000"/>
                </a:solidFill>
              </a:rPr>
              <a:t>装着に関する問題</a:t>
            </a:r>
          </a:p>
        </p:txBody>
      </p:sp>
    </p:spTree>
    <p:extLst>
      <p:ext uri="{BB962C8B-B14F-4D97-AF65-F5344CB8AC3E}">
        <p14:creationId xmlns:p14="http://schemas.microsoft.com/office/powerpoint/2010/main" val="322462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F7D3-6E8D-F0D2-8AC8-E3C6698FF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0B6CD9-8760-22C6-1DEE-28671EC8C3F6}"/>
              </a:ext>
            </a:extLst>
          </p:cNvPr>
          <p:cNvSpPr txBox="1"/>
          <p:nvPr/>
        </p:nvSpPr>
        <p:spPr>
          <a:xfrm>
            <a:off x="2247860" y="1354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①</a:t>
            </a:r>
            <a:endParaRPr kumimoji="1" lang="ja-JP" altLang="en-US" sz="24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CA7FEF-3793-DC4D-0533-88C16FEB18BE}"/>
              </a:ext>
            </a:extLst>
          </p:cNvPr>
          <p:cNvSpPr txBox="1"/>
          <p:nvPr/>
        </p:nvSpPr>
        <p:spPr>
          <a:xfrm>
            <a:off x="2740303" y="217549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自分のタイミングで溜まった尿を処分できる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C16E0A-E772-3098-074A-F5FADDEDD1C9}"/>
              </a:ext>
            </a:extLst>
          </p:cNvPr>
          <p:cNvSpPr txBox="1"/>
          <p:nvPr/>
        </p:nvSpPr>
        <p:spPr>
          <a:xfrm>
            <a:off x="2740303" y="11477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周囲に臭わず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0098A8-6D4A-2455-DCD2-55168FCB9091}"/>
              </a:ext>
            </a:extLst>
          </p:cNvPr>
          <p:cNvSpPr txBox="1"/>
          <p:nvPr/>
        </p:nvSpPr>
        <p:spPr>
          <a:xfrm>
            <a:off x="2740303" y="156283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皮膚や衣服を汚さず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61495B-A662-8FB2-9550-5D8BEE9630A9}"/>
              </a:ext>
            </a:extLst>
          </p:cNvPr>
          <p:cNvSpPr txBox="1"/>
          <p:nvPr/>
        </p:nvSpPr>
        <p:spPr>
          <a:xfrm>
            <a:off x="6242024" y="1376661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尿を溜められる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CF059A65-3016-F855-4D44-D1A5A708991F}"/>
              </a:ext>
            </a:extLst>
          </p:cNvPr>
          <p:cNvSpPr/>
          <p:nvPr/>
        </p:nvSpPr>
        <p:spPr>
          <a:xfrm>
            <a:off x="5971758" y="1228745"/>
            <a:ext cx="270266" cy="668586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380ACF-B8F4-BE90-FC67-43AEF5B11EB2}"/>
              </a:ext>
            </a:extLst>
          </p:cNvPr>
          <p:cNvSpPr txBox="1"/>
          <p:nvPr/>
        </p:nvSpPr>
        <p:spPr>
          <a:xfrm>
            <a:off x="2247860" y="21754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②</a:t>
            </a:r>
            <a:endParaRPr kumimoji="1" lang="ja-JP" altLang="en-US" sz="2400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4854C4-5097-146E-15AA-501EB9109F4D}"/>
              </a:ext>
            </a:extLst>
          </p:cNvPr>
          <p:cNvSpPr txBox="1"/>
          <p:nvPr/>
        </p:nvSpPr>
        <p:spPr>
          <a:xfrm>
            <a:off x="3130654" y="167508"/>
            <a:ext cx="4641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TIMESHIFT</a:t>
            </a:r>
            <a:r>
              <a:rPr kumimoji="1" lang="ja-JP" altLang="en-US" sz="3200" b="1"/>
              <a:t>のコンセプト</a:t>
            </a:r>
            <a:endParaRPr kumimoji="1" lang="en-US" altLang="ja-JP" sz="32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93B245-1768-DEE7-01E8-69A93B6C9636}"/>
              </a:ext>
            </a:extLst>
          </p:cNvPr>
          <p:cNvSpPr txBox="1"/>
          <p:nvPr/>
        </p:nvSpPr>
        <p:spPr>
          <a:xfrm>
            <a:off x="2740303" y="29582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まるで身体の一部のような装着感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FBEA90-5B82-5847-480F-354F98AF8F76}"/>
              </a:ext>
            </a:extLst>
          </p:cNvPr>
          <p:cNvSpPr txBox="1"/>
          <p:nvPr/>
        </p:nvSpPr>
        <p:spPr>
          <a:xfrm>
            <a:off x="2247860" y="29582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③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8D260AF-EC21-65C5-D6BE-4273F465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38" y="0"/>
            <a:ext cx="2111224" cy="5148000"/>
          </a:xfrm>
          <a:prstGeom prst="rect">
            <a:avLst/>
          </a:prstGeom>
        </p:spPr>
      </p:pic>
      <p:sp>
        <p:nvSpPr>
          <p:cNvPr id="8" name="下矢印 7">
            <a:extLst>
              <a:ext uri="{FF2B5EF4-FFF2-40B4-BE49-F238E27FC236}">
                <a16:creationId xmlns:a16="http://schemas.microsoft.com/office/drawing/2014/main" id="{EB8104AA-BB3A-E5E6-43E3-590D0A2B666B}"/>
              </a:ext>
            </a:extLst>
          </p:cNvPr>
          <p:cNvSpPr/>
          <p:nvPr/>
        </p:nvSpPr>
        <p:spPr>
          <a:xfrm>
            <a:off x="5082957" y="3899475"/>
            <a:ext cx="736600" cy="406400"/>
          </a:xfrm>
          <a:prstGeom prst="down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986585-43BF-5881-E853-C82524C907B4}"/>
              </a:ext>
            </a:extLst>
          </p:cNvPr>
          <p:cNvSpPr/>
          <p:nvPr/>
        </p:nvSpPr>
        <p:spPr>
          <a:xfrm>
            <a:off x="2197060" y="891983"/>
            <a:ext cx="6832640" cy="2702117"/>
          </a:xfrm>
          <a:prstGeom prst="rect">
            <a:avLst/>
          </a:prstGeom>
          <a:noFill/>
          <a:ln w="38100"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30D9A8-D601-C4F6-BA06-EDDC5A37A04F}"/>
              </a:ext>
            </a:extLst>
          </p:cNvPr>
          <p:cNvSpPr txBox="1"/>
          <p:nvPr/>
        </p:nvSpPr>
        <p:spPr>
          <a:xfrm>
            <a:off x="2197060" y="4514327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尿トラブル以前のライフスタイルを取り戻す</a:t>
            </a:r>
          </a:p>
        </p:txBody>
      </p:sp>
    </p:spTree>
    <p:extLst>
      <p:ext uri="{BB962C8B-B14F-4D97-AF65-F5344CB8AC3E}">
        <p14:creationId xmlns:p14="http://schemas.microsoft.com/office/powerpoint/2010/main" val="1738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1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83B1-4463-8E38-F7BB-1BED09C5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6CA64E7-9469-C1E2-995C-901B5DB06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56094" cy="5143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78FCEE-1900-C921-A00E-6D249C633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45" y="59629"/>
            <a:ext cx="5451305" cy="163443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E6780D-B5F6-455E-3297-FB2D71E9F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070" y="1103869"/>
            <a:ext cx="3663979" cy="109854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29E4968-A22B-76B0-C34F-20FEECF0D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341" y="-1"/>
            <a:ext cx="2790348" cy="51434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B66D14-98F0-A8DF-111C-A8D51AF447B9}"/>
              </a:ext>
            </a:extLst>
          </p:cNvPr>
          <p:cNvSpPr txBox="1"/>
          <p:nvPr/>
        </p:nvSpPr>
        <p:spPr>
          <a:xfrm>
            <a:off x="3089445" y="282688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i="1"/>
              <a:t>新製品ジャンル名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45FF53B-E802-B934-223C-1F39E68521C2}"/>
              </a:ext>
            </a:extLst>
          </p:cNvPr>
          <p:cNvCxnSpPr>
            <a:cxnSpLocks/>
          </p:cNvCxnSpPr>
          <p:nvPr/>
        </p:nvCxnSpPr>
        <p:spPr>
          <a:xfrm flipV="1">
            <a:off x="3949253" y="1918273"/>
            <a:ext cx="517920" cy="820026"/>
          </a:xfrm>
          <a:prstGeom prst="straightConnector1">
            <a:avLst/>
          </a:prstGeom>
          <a:ln w="38100"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13F6F9EE-12F4-ACB6-E5D2-E3D2E4634F1D}"/>
              </a:ext>
            </a:extLst>
          </p:cNvPr>
          <p:cNvSpPr/>
          <p:nvPr/>
        </p:nvSpPr>
        <p:spPr>
          <a:xfrm>
            <a:off x="5866060" y="1371600"/>
            <a:ext cx="1831990" cy="533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F8D12D-4434-B6F4-94E4-6BC24DD9B46C}"/>
              </a:ext>
            </a:extLst>
          </p:cNvPr>
          <p:cNvSpPr txBox="1"/>
          <p:nvPr/>
        </p:nvSpPr>
        <p:spPr>
          <a:xfrm>
            <a:off x="5971576" y="19469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『</a:t>
            </a:r>
            <a:r>
              <a:rPr kumimoji="1" lang="ja-JP" altLang="en-US" sz="2800" b="1"/>
              <a:t>膀胱</a:t>
            </a:r>
            <a:r>
              <a:rPr kumimoji="1" lang="en-US" altLang="ja-JP" sz="2800" b="1" dirty="0"/>
              <a:t>』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1519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5CA5F8-8D06-5B98-4A8E-C67A853E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510DEC-409B-2832-078C-F0348BACC0A9}"/>
              </a:ext>
            </a:extLst>
          </p:cNvPr>
          <p:cNvGrpSpPr/>
          <p:nvPr/>
        </p:nvGrpSpPr>
        <p:grpSpPr>
          <a:xfrm>
            <a:off x="2872007" y="2317129"/>
            <a:ext cx="3399986" cy="509242"/>
            <a:chOff x="3149493" y="2317130"/>
            <a:chExt cx="3399986" cy="509242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0D9B746B-778D-A4D9-7E2F-E8C9F4DBB467}"/>
                </a:ext>
              </a:extLst>
            </p:cNvPr>
            <p:cNvSpPr txBox="1"/>
            <p:nvPr/>
          </p:nvSpPr>
          <p:spPr>
            <a:xfrm>
              <a:off x="3149493" y="2317130"/>
              <a:ext cx="608948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2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88CEBBC4-49BA-10C7-E0BD-8BDB57ADFE34}"/>
                </a:ext>
              </a:extLst>
            </p:cNvPr>
            <p:cNvSpPr txBox="1"/>
            <p:nvPr/>
          </p:nvSpPr>
          <p:spPr>
            <a:xfrm>
              <a:off x="4247247" y="2317130"/>
              <a:ext cx="2302232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lang="ja-JP" altLang="en-US" sz="3200" b="1" kern="0" spc="293">
                  <a:latin typeface="Yu Gothic" panose="020B0400000000000000" pitchFamily="34" charset="-128"/>
                  <a:ea typeface="Yu Gothic" panose="020B0400000000000000" pitchFamily="34" charset="-128"/>
                </a:rPr>
                <a:t>製品の特徴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D41DC917-4D1E-5F68-74D2-18FEC1717610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0956" tIns="30956" rIns="30956" bIns="30956" anchor="ctr"/>
            <a:lstStyle/>
            <a:p>
              <a:pPr algn="ctr" defTabSz="688760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1950" b="1" kern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121530A1-46C4-FA44-9A20-96EAA17C15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7532" cy="8867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834438-4623-9F6E-D2FE-5A06DD545D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7" y="443369"/>
            <a:ext cx="2234758" cy="6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D8E7F3-5FF4-3DF5-9AED-4FBB6382E279}"/>
              </a:ext>
            </a:extLst>
          </p:cNvPr>
          <p:cNvSpPr txBox="1"/>
          <p:nvPr/>
        </p:nvSpPr>
        <p:spPr>
          <a:xfrm>
            <a:off x="2718405" y="40093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US" altLang="en-US" sz="2400" b="1"/>
              <a:t>男性器に装着</a:t>
            </a:r>
            <a:endParaRPr kumimoji="1" lang="ja-US" altLang="en-US" sz="24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B3E05A2-BC4C-925E-8FDB-2713AFDF7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846979" y="1839449"/>
            <a:ext cx="617475" cy="19360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933CCD-5C12-45F6-B9EE-7168BDD8E3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0" y="3900937"/>
            <a:ext cx="1762284" cy="216855"/>
          </a:xfrm>
          <a:prstGeom prst="rect">
            <a:avLst/>
          </a:prstGeom>
        </p:spPr>
      </p:pic>
      <p:sp>
        <p:nvSpPr>
          <p:cNvPr id="2" name="四角形">
            <a:extLst>
              <a:ext uri="{FF2B5EF4-FFF2-40B4-BE49-F238E27FC236}">
                <a16:creationId xmlns:a16="http://schemas.microsoft.com/office/drawing/2014/main" id="{5881D225-380B-5AEB-0642-537E671C7515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3" name="会社情報">
            <a:extLst>
              <a:ext uri="{FF2B5EF4-FFF2-40B4-BE49-F238E27FC236}">
                <a16:creationId xmlns:a16="http://schemas.microsoft.com/office/drawing/2014/main" id="{322DD5BF-FAE0-8790-53A2-305058C4977B}"/>
              </a:ext>
            </a:extLst>
          </p:cNvPr>
          <p:cNvSpPr txBox="1"/>
          <p:nvPr/>
        </p:nvSpPr>
        <p:spPr>
          <a:xfrm>
            <a:off x="295687" y="91870"/>
            <a:ext cx="129362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製品概要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5BCB5C2-7762-9842-BC70-E9AE37D29E8C}"/>
              </a:ext>
            </a:extLst>
          </p:cNvPr>
          <p:cNvGrpSpPr/>
          <p:nvPr/>
        </p:nvGrpSpPr>
        <p:grpSpPr>
          <a:xfrm>
            <a:off x="2546779" y="1163817"/>
            <a:ext cx="2510729" cy="2892796"/>
            <a:chOff x="3262577" y="808377"/>
            <a:chExt cx="3209860" cy="3698317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4104D1C-A2B4-99EA-2028-B1917095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77" y="808377"/>
              <a:ext cx="3209860" cy="3698317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4A7ED22-F620-F9A8-936E-97E3925F628F}"/>
                </a:ext>
              </a:extLst>
            </p:cNvPr>
            <p:cNvSpPr/>
            <p:nvPr/>
          </p:nvSpPr>
          <p:spPr>
            <a:xfrm>
              <a:off x="4509012" y="1785824"/>
              <a:ext cx="838200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20FFA0D-9BDD-E0CB-66B0-1B5EB2F0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">
              <a:off x="4777199" y="2381033"/>
              <a:ext cx="301826" cy="946340"/>
            </a:xfrm>
            <a:prstGeom prst="rect">
              <a:avLst/>
            </a:prstGeom>
          </p:spPr>
        </p:pic>
      </p:grpSp>
      <p:sp>
        <p:nvSpPr>
          <p:cNvPr id="11" name="右矢印 10">
            <a:extLst>
              <a:ext uri="{FF2B5EF4-FFF2-40B4-BE49-F238E27FC236}">
                <a16:creationId xmlns:a16="http://schemas.microsoft.com/office/drawing/2014/main" id="{4830568F-6529-A914-A0D3-B630FB77C3E3}"/>
              </a:ext>
            </a:extLst>
          </p:cNvPr>
          <p:cNvSpPr/>
          <p:nvPr/>
        </p:nvSpPr>
        <p:spPr>
          <a:xfrm>
            <a:off x="1919448" y="2610975"/>
            <a:ext cx="491181" cy="39449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AF94A5C6-953D-9CC7-996B-3E9ABAE4449F}"/>
              </a:ext>
            </a:extLst>
          </p:cNvPr>
          <p:cNvSpPr/>
          <p:nvPr/>
        </p:nvSpPr>
        <p:spPr>
          <a:xfrm>
            <a:off x="5645083" y="1128696"/>
            <a:ext cx="3111500" cy="31115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49320CBF-E82A-5AE7-114C-37126F8F9100}"/>
              </a:ext>
            </a:extLst>
          </p:cNvPr>
          <p:cNvSpPr/>
          <p:nvPr/>
        </p:nvSpPr>
        <p:spPr>
          <a:xfrm>
            <a:off x="5645084" y="1128697"/>
            <a:ext cx="3111500" cy="3111500"/>
          </a:xfrm>
          <a:prstGeom prst="wedgeEllipseCallout">
            <a:avLst>
              <a:gd name="adj1" fmla="val -99200"/>
              <a:gd name="adj2" fmla="val 2747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F9B91C-25CC-E7FE-6F10-8A97ACB7C950}"/>
              </a:ext>
            </a:extLst>
          </p:cNvPr>
          <p:cNvSpPr txBox="1"/>
          <p:nvPr/>
        </p:nvSpPr>
        <p:spPr>
          <a:xfrm>
            <a:off x="5723506" y="42401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/>
              <a:t>膨らんで尿を溜める</a:t>
            </a:r>
            <a:endParaRPr kumimoji="1" lang="ja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20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1C27-80E1-383E-17CA-E32205EC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AB2917D1-A63D-DEA3-2678-6E940520391C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A648C260-04F7-9000-6AE3-45146365F42F}"/>
              </a:ext>
            </a:extLst>
          </p:cNvPr>
          <p:cNvSpPr txBox="1"/>
          <p:nvPr/>
        </p:nvSpPr>
        <p:spPr>
          <a:xfrm>
            <a:off x="295687" y="91870"/>
            <a:ext cx="1601399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特徴（１）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65F8FE1-BDCA-DB67-B694-3ADD5ACE701C}"/>
              </a:ext>
            </a:extLst>
          </p:cNvPr>
          <p:cNvSpPr/>
          <p:nvPr/>
        </p:nvSpPr>
        <p:spPr>
          <a:xfrm>
            <a:off x="5645083" y="1128696"/>
            <a:ext cx="3111500" cy="31115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F5E0CE-5690-A766-CEE6-A093023BAE34}"/>
              </a:ext>
            </a:extLst>
          </p:cNvPr>
          <p:cNvSpPr txBox="1"/>
          <p:nvPr/>
        </p:nvSpPr>
        <p:spPr>
          <a:xfrm>
            <a:off x="5723506" y="424019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/>
              <a:t>膨らんで尿を溜める</a:t>
            </a:r>
            <a:endParaRPr kumimoji="1" lang="ja-US" altLang="en-US" sz="2400" b="1" dirty="0"/>
          </a:p>
        </p:txBody>
      </p:sp>
      <p:sp>
        <p:nvSpPr>
          <p:cNvPr id="14" name="会社情報">
            <a:extLst>
              <a:ext uri="{FF2B5EF4-FFF2-40B4-BE49-F238E27FC236}">
                <a16:creationId xmlns:a16="http://schemas.microsoft.com/office/drawing/2014/main" id="{D2BB60F7-279C-E490-8AE5-84EBC14FB45A}"/>
              </a:ext>
            </a:extLst>
          </p:cNvPr>
          <p:cNvSpPr txBox="1"/>
          <p:nvPr/>
        </p:nvSpPr>
        <p:spPr>
          <a:xfrm>
            <a:off x="985306" y="1924938"/>
            <a:ext cx="3294171" cy="1293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周囲に臭わず</a:t>
            </a:r>
            <a:endParaRPr lang="en-US" altLang="ja-JP"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皮膚や衣類を汚さず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会社情報">
            <a:extLst>
              <a:ext uri="{FF2B5EF4-FFF2-40B4-BE49-F238E27FC236}">
                <a16:creationId xmlns:a16="http://schemas.microsoft.com/office/drawing/2014/main" id="{16F83A85-A5A0-D226-74B8-A1776B702709}"/>
              </a:ext>
            </a:extLst>
          </p:cNvPr>
          <p:cNvSpPr txBox="1"/>
          <p:nvPr/>
        </p:nvSpPr>
        <p:spPr>
          <a:xfrm>
            <a:off x="448087" y="2248103"/>
            <a:ext cx="421589" cy="64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en-US" altLang="ja-JP" sz="2800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0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4279F-4BB2-EE6A-D515-5B323A9D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6410FB-8421-5A61-5276-17E945537EF9}"/>
              </a:ext>
            </a:extLst>
          </p:cNvPr>
          <p:cNvGrpSpPr/>
          <p:nvPr/>
        </p:nvGrpSpPr>
        <p:grpSpPr>
          <a:xfrm>
            <a:off x="2648035" y="2317129"/>
            <a:ext cx="4295873" cy="509242"/>
            <a:chOff x="3149493" y="2317130"/>
            <a:chExt cx="4295873" cy="509242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A45856DD-3EB1-E165-BA9F-08444394986E}"/>
                </a:ext>
              </a:extLst>
            </p:cNvPr>
            <p:cNvSpPr txBox="1"/>
            <p:nvPr/>
          </p:nvSpPr>
          <p:spPr>
            <a:xfrm>
              <a:off x="3149493" y="2317130"/>
              <a:ext cx="608948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1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639D77BE-5F84-14DE-59EE-0BD357B59ABB}"/>
                </a:ext>
              </a:extLst>
            </p:cNvPr>
            <p:cNvSpPr txBox="1"/>
            <p:nvPr/>
          </p:nvSpPr>
          <p:spPr>
            <a:xfrm>
              <a:off x="4247247" y="2317130"/>
              <a:ext cx="3198119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lang="ja-JP" altLang="en-US" sz="3200" b="1" kern="0" spc="293">
                  <a:latin typeface="Yu Gothic" panose="020B0400000000000000" pitchFamily="34" charset="-128"/>
                  <a:ea typeface="Yu Gothic" panose="020B0400000000000000" pitchFamily="34" charset="-128"/>
                </a:rPr>
                <a:t>製品コンセプト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5623CE80-C996-B502-C3F7-1C98FB8E5E5F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0956" tIns="30956" rIns="30956" bIns="30956" anchor="ctr"/>
            <a:lstStyle/>
            <a:p>
              <a:pPr algn="ctr" defTabSz="688760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1950" b="1" kern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B7E28DC-39E1-AC48-525D-7416C21E9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7532" cy="8867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A77FFB7-70AC-DC86-32A8-6815E1EF0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7" y="443369"/>
            <a:ext cx="2234758" cy="6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CC1D9-20AC-1B33-E0E8-DB5AFC7E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B109DE2A-1E54-B055-6A34-67AA27263288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93863635-8DC0-F105-A2A6-8D1DFAFD76CC}"/>
              </a:ext>
            </a:extLst>
          </p:cNvPr>
          <p:cNvSpPr txBox="1"/>
          <p:nvPr/>
        </p:nvSpPr>
        <p:spPr>
          <a:xfrm>
            <a:off x="295687" y="91870"/>
            <a:ext cx="1601399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特徴（２）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会社情報">
            <a:extLst>
              <a:ext uri="{FF2B5EF4-FFF2-40B4-BE49-F238E27FC236}">
                <a16:creationId xmlns:a16="http://schemas.microsoft.com/office/drawing/2014/main" id="{58D2A7BD-B63E-16CB-303D-FD0F1425C023}"/>
              </a:ext>
            </a:extLst>
          </p:cNvPr>
          <p:cNvSpPr txBox="1"/>
          <p:nvPr/>
        </p:nvSpPr>
        <p:spPr>
          <a:xfrm>
            <a:off x="295687" y="2037634"/>
            <a:ext cx="3874458" cy="1293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en-US" altLang="ja-JP" sz="2800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 </a:t>
            </a: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自分のタイミングで</a:t>
            </a:r>
            <a:endParaRPr lang="en-US" altLang="ja-JP"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溜まった尿を処分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C349EC-667E-107A-EB55-84BC3465DD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302" y="1117600"/>
            <a:ext cx="4569011" cy="35306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DC591C6-97C2-C227-5802-0E97FF3D410E}"/>
              </a:ext>
            </a:extLst>
          </p:cNvPr>
          <p:cNvGrpSpPr/>
          <p:nvPr/>
        </p:nvGrpSpPr>
        <p:grpSpPr>
          <a:xfrm>
            <a:off x="1472843" y="2571750"/>
            <a:ext cx="5540299" cy="2486755"/>
            <a:chOff x="1472843" y="2571750"/>
            <a:chExt cx="5540299" cy="2486755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DA83C0CA-0AB5-6D81-66C7-C27A6ECD4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2571750"/>
              <a:ext cx="3668207" cy="207645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DE301B8-1F2F-6B89-0A8C-D3A400712E5E}"/>
                </a:ext>
              </a:extLst>
            </p:cNvPr>
            <p:cNvSpPr txBox="1"/>
            <p:nvPr/>
          </p:nvSpPr>
          <p:spPr>
            <a:xfrm>
              <a:off x="1472843" y="4689173"/>
              <a:ext cx="5540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※ </a:t>
              </a:r>
              <a:r>
                <a:rPr kumimoji="1" lang="ja-JP" altLang="en-US"/>
                <a:t>コック（ふた）を横にスライドすると排出できる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E431C-9C3C-B02A-9DF1-8B78240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B21829-1146-F5E1-C1D3-104DF246DF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108" y="892736"/>
            <a:ext cx="3600000" cy="3487634"/>
          </a:xfrm>
          <a:prstGeom prst="rect">
            <a:avLst/>
          </a:prstGeom>
        </p:spPr>
      </p:pic>
      <p:sp>
        <p:nvSpPr>
          <p:cNvPr id="7" name="会社情報">
            <a:extLst>
              <a:ext uri="{FF2B5EF4-FFF2-40B4-BE49-F238E27FC236}">
                <a16:creationId xmlns:a16="http://schemas.microsoft.com/office/drawing/2014/main" id="{4FEBC518-9314-F661-4A11-3BD3EC6ADE77}"/>
              </a:ext>
            </a:extLst>
          </p:cNvPr>
          <p:cNvSpPr txBox="1"/>
          <p:nvPr/>
        </p:nvSpPr>
        <p:spPr>
          <a:xfrm>
            <a:off x="537108" y="191630"/>
            <a:ext cx="3653243" cy="64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セルフケア・ユーザー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会社情報">
            <a:extLst>
              <a:ext uri="{FF2B5EF4-FFF2-40B4-BE49-F238E27FC236}">
                <a16:creationId xmlns:a16="http://schemas.microsoft.com/office/drawing/2014/main" id="{F72E7987-76EA-1438-61DF-3D6780A95221}"/>
              </a:ext>
            </a:extLst>
          </p:cNvPr>
          <p:cNvSpPr txBox="1"/>
          <p:nvPr/>
        </p:nvSpPr>
        <p:spPr>
          <a:xfrm>
            <a:off x="305302" y="4288963"/>
            <a:ext cx="4063612" cy="56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4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普通のトイレ／普通の姿勢で</a:t>
            </a:r>
            <a:endParaRPr sz="24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C879E9-2CBC-6A61-D006-AA9E648A7B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23" y="846929"/>
            <a:ext cx="2868585" cy="3823235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075B7BF-DDB7-A88F-2D1E-A7076323D4D6}"/>
              </a:ext>
            </a:extLst>
          </p:cNvPr>
          <p:cNvCxnSpPr>
            <a:cxnSpLocks/>
          </p:cNvCxnSpPr>
          <p:nvPr/>
        </p:nvCxnSpPr>
        <p:spPr>
          <a:xfrm flipV="1">
            <a:off x="6495229" y="3503412"/>
            <a:ext cx="685312" cy="52785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75BF0F-89E1-9592-51DD-284EF61955E9}"/>
              </a:ext>
            </a:extLst>
          </p:cNvPr>
          <p:cNvSpPr txBox="1"/>
          <p:nvPr/>
        </p:nvSpPr>
        <p:spPr>
          <a:xfrm>
            <a:off x="5714407" y="4047615"/>
            <a:ext cx="165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US" sz="2800" b="1" i="0" dirty="0">
                <a:solidFill>
                  <a:schemeClr val="bg1"/>
                </a:solidFill>
                <a:effectLst/>
                <a:latin typeface="Assistant" panose="020F0502020204030204" pitchFamily="34" charset="0"/>
              </a:rPr>
              <a:t>※</a:t>
            </a:r>
            <a:r>
              <a:rPr lang="ja-US" altLang="en-US" sz="2800" b="1" i="0" dirty="0">
                <a:solidFill>
                  <a:schemeClr val="bg1"/>
                </a:solidFill>
                <a:effectLst/>
                <a:latin typeface="Assistant" panose="020F0502020204030204" pitchFamily="34" charset="0"/>
              </a:rPr>
              <a:t>尿瓶</a:t>
            </a:r>
            <a:endParaRPr lang="ja-JP" altLang="en-US" sz="2800" b="0" i="0">
              <a:solidFill>
                <a:schemeClr val="bg1"/>
              </a:solidFill>
              <a:effectLst/>
              <a:latin typeface="Assistant" panose="020F0502020204030204" pitchFamily="34" charset="0"/>
            </a:endParaRPr>
          </a:p>
        </p:txBody>
      </p:sp>
      <p:sp>
        <p:nvSpPr>
          <p:cNvPr id="16" name="会社情報">
            <a:extLst>
              <a:ext uri="{FF2B5EF4-FFF2-40B4-BE49-F238E27FC236}">
                <a16:creationId xmlns:a16="http://schemas.microsoft.com/office/drawing/2014/main" id="{4B9B6B64-C24D-CE8C-EC21-C5ECA98260AC}"/>
              </a:ext>
            </a:extLst>
          </p:cNvPr>
          <p:cNvSpPr txBox="1"/>
          <p:nvPr/>
        </p:nvSpPr>
        <p:spPr>
          <a:xfrm>
            <a:off x="6542125" y="191630"/>
            <a:ext cx="780662" cy="64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lnSpc>
                <a:spcPct val="150000"/>
              </a:lnSpc>
              <a:defRPr/>
            </a:pP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介護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2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EF32-8F00-361D-E959-2ADE820E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3EDC7D69-84C2-0DF1-537D-035DCC266C79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3B6D4E3D-99BF-7676-96D1-B251EDE55F44}"/>
              </a:ext>
            </a:extLst>
          </p:cNvPr>
          <p:cNvSpPr txBox="1"/>
          <p:nvPr/>
        </p:nvSpPr>
        <p:spPr>
          <a:xfrm>
            <a:off x="295687" y="91870"/>
            <a:ext cx="3755835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素材の特徴：（ア）超軟性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05C0E4-051E-E40A-8FF5-63A306777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02" y="841285"/>
            <a:ext cx="4022935" cy="3613823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8613E2-A3A8-4C46-D50F-721913F80FDE}"/>
              </a:ext>
            </a:extLst>
          </p:cNvPr>
          <p:cNvSpPr txBox="1"/>
          <p:nvPr/>
        </p:nvSpPr>
        <p:spPr>
          <a:xfrm>
            <a:off x="4631596" y="2000622"/>
            <a:ext cx="4245704" cy="1324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/>
              <a:t>耳たぶや</a:t>
            </a:r>
            <a:r>
              <a:rPr lang="en-US" altLang="ja-JP" sz="2800" dirty="0"/>
              <a:t> </a:t>
            </a:r>
            <a:r>
              <a:rPr lang="ja-JP" altLang="en-US" sz="2800"/>
              <a:t>マシュマロより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b="1"/>
              <a:t>圧倒的に</a:t>
            </a:r>
            <a:r>
              <a:rPr lang="ja-JP" altLang="en-US" sz="2800"/>
              <a:t>柔らかい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7F1A87-3D6C-A698-893A-EF54F01743C9}"/>
              </a:ext>
            </a:extLst>
          </p:cNvPr>
          <p:cNvSpPr txBox="1"/>
          <p:nvPr/>
        </p:nvSpPr>
        <p:spPr>
          <a:xfrm>
            <a:off x="109092" y="4497169"/>
            <a:ext cx="3895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i="1"/>
              <a:t>硬度計の針が振れず測定不能</a:t>
            </a:r>
            <a:endParaRPr lang="en-US" altLang="ja-JP" sz="2000" i="1" dirty="0"/>
          </a:p>
          <a:p>
            <a:pPr algn="ctr"/>
            <a:r>
              <a:rPr lang="ja-JP" altLang="en-US" sz="1600" i="1"/>
              <a:t>（業界用語で</a:t>
            </a:r>
            <a:r>
              <a:rPr lang="en-US" altLang="ja-JP" sz="1600" i="1" dirty="0"/>
              <a:t>『</a:t>
            </a:r>
            <a:r>
              <a:rPr lang="ja-JP" altLang="en-US" sz="1600" i="1"/>
              <a:t>硬度ゼロ</a:t>
            </a:r>
            <a:r>
              <a:rPr lang="en-US" altLang="ja-JP" sz="1600" i="1" dirty="0"/>
              <a:t>』</a:t>
            </a:r>
            <a:r>
              <a:rPr lang="ja-JP" altLang="en-US" sz="1600" i="1"/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290FDC-EC91-DF16-D5B6-9F17A2DDECD9}"/>
              </a:ext>
            </a:extLst>
          </p:cNvPr>
          <p:cNvSpPr txBox="1"/>
          <p:nvPr/>
        </p:nvSpPr>
        <p:spPr>
          <a:xfrm>
            <a:off x="4631596" y="2398584"/>
            <a:ext cx="2404204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>
                <a:solidFill>
                  <a:srgbClr val="62D1F9"/>
                </a:solidFill>
              </a:rPr>
              <a:t>・・・</a:t>
            </a:r>
          </a:p>
        </p:txBody>
      </p:sp>
    </p:spTree>
    <p:extLst>
      <p:ext uri="{BB962C8B-B14F-4D97-AF65-F5344CB8AC3E}">
        <p14:creationId xmlns:p14="http://schemas.microsoft.com/office/powerpoint/2010/main" val="3251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2EA1-27A7-3262-32EE-4FE8E1BA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6085289-F2F6-4116-BCD9-FA92AF064D81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1BBE80CE-EF0F-DB80-FDA8-D150E00D8196}"/>
              </a:ext>
            </a:extLst>
          </p:cNvPr>
          <p:cNvSpPr txBox="1"/>
          <p:nvPr/>
        </p:nvSpPr>
        <p:spPr>
          <a:xfrm>
            <a:off x="295687" y="91870"/>
            <a:ext cx="4063612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素材の特徴：（イ）超伸長性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61737A-579D-54DE-EB36-2550D39C6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193" y="1526953"/>
            <a:ext cx="5319530" cy="3246786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D32D192-8FB2-CA7A-0500-56D0F28AB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6906" y="163339"/>
            <a:ext cx="877671" cy="21401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22280C-30F4-96CE-47F8-E2B1846CF05D}"/>
              </a:ext>
            </a:extLst>
          </p:cNvPr>
          <p:cNvSpPr txBox="1"/>
          <p:nvPr/>
        </p:nvSpPr>
        <p:spPr>
          <a:xfrm>
            <a:off x="2499296" y="1002560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空の状態の</a:t>
            </a:r>
            <a:r>
              <a:rPr kumimoji="1" lang="en-US" altLang="ja-JP" sz="2400" dirty="0"/>
              <a:t>TIMESHIFT</a:t>
            </a:r>
            <a:r>
              <a:rPr kumimoji="1" lang="ja-JP" altLang="en-US" sz="2400"/>
              <a:t>：約</a:t>
            </a:r>
            <a:r>
              <a:rPr kumimoji="1" lang="en-US" altLang="ja-JP" sz="2400" dirty="0"/>
              <a:t>20 ml</a:t>
            </a:r>
            <a:endParaRPr kumimoji="1" lang="ja-JP" altLang="en-US" sz="240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841797-664A-4C2B-1CF1-8DED69428FEB}"/>
              </a:ext>
            </a:extLst>
          </p:cNvPr>
          <p:cNvCxnSpPr>
            <a:cxnSpLocks/>
          </p:cNvCxnSpPr>
          <p:nvPr/>
        </p:nvCxnSpPr>
        <p:spPr>
          <a:xfrm flipV="1">
            <a:off x="2781300" y="4297141"/>
            <a:ext cx="1025204" cy="461665"/>
          </a:xfrm>
          <a:prstGeom prst="straightConnector1">
            <a:avLst/>
          </a:prstGeom>
          <a:ln w="508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D8C465-A673-7F08-2CC5-31F1B8F5A249}"/>
              </a:ext>
            </a:extLst>
          </p:cNvPr>
          <p:cNvSpPr txBox="1"/>
          <p:nvPr/>
        </p:nvSpPr>
        <p:spPr>
          <a:xfrm>
            <a:off x="1082782" y="47588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i="1"/>
              <a:t>幼児用プール</a:t>
            </a:r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6B3952A6-D8A6-EA24-F2E8-5D95EB5DB632}"/>
              </a:ext>
            </a:extLst>
          </p:cNvPr>
          <p:cNvSpPr/>
          <p:nvPr/>
        </p:nvSpPr>
        <p:spPr>
          <a:xfrm>
            <a:off x="1082782" y="1002560"/>
            <a:ext cx="4060718" cy="1405189"/>
          </a:xfrm>
          <a:prstGeom prst="arc">
            <a:avLst>
              <a:gd name="adj1" fmla="val 5511849"/>
              <a:gd name="adj2" fmla="val 10869259"/>
            </a:avLst>
          </a:prstGeom>
          <a:ln w="152400"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A0E233-7CF2-BEF9-B6A9-8B734A0877E8}"/>
              </a:ext>
            </a:extLst>
          </p:cNvPr>
          <p:cNvSpPr txBox="1"/>
          <p:nvPr/>
        </p:nvSpPr>
        <p:spPr>
          <a:xfrm>
            <a:off x="696277" y="250491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限界まで注水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F00303E-5B12-8D5E-B7A7-5B0AFDE71E86}"/>
              </a:ext>
            </a:extLst>
          </p:cNvPr>
          <p:cNvSpPr txBox="1"/>
          <p:nvPr/>
        </p:nvSpPr>
        <p:spPr>
          <a:xfrm>
            <a:off x="4127955" y="300596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</a:rPr>
              <a:t>実に６０リットル！</a:t>
            </a:r>
          </a:p>
        </p:txBody>
      </p:sp>
    </p:spTree>
    <p:extLst>
      <p:ext uri="{BB962C8B-B14F-4D97-AF65-F5344CB8AC3E}">
        <p14:creationId xmlns:p14="http://schemas.microsoft.com/office/powerpoint/2010/main" val="1834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4FD8-181B-D1A7-C08E-916F533C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B502A9B7-FD15-94CF-9ED1-87F4E056D2EB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87816D21-67F6-1175-0E9D-D0C4D66DD83B}"/>
              </a:ext>
            </a:extLst>
          </p:cNvPr>
          <p:cNvSpPr txBox="1"/>
          <p:nvPr/>
        </p:nvSpPr>
        <p:spPr>
          <a:xfrm>
            <a:off x="270287" y="91870"/>
            <a:ext cx="221695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特徴（３−１）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下矢印 16">
            <a:extLst>
              <a:ext uri="{FF2B5EF4-FFF2-40B4-BE49-F238E27FC236}">
                <a16:creationId xmlns:a16="http://schemas.microsoft.com/office/drawing/2014/main" id="{4D72F349-2B45-857D-CE6F-390AC9B54931}"/>
              </a:ext>
            </a:extLst>
          </p:cNvPr>
          <p:cNvSpPr/>
          <p:nvPr/>
        </p:nvSpPr>
        <p:spPr>
          <a:xfrm>
            <a:off x="4114679" y="2790728"/>
            <a:ext cx="815889" cy="523220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F23F1E-F54C-47A4-218F-F22D2048A157}"/>
              </a:ext>
            </a:extLst>
          </p:cNvPr>
          <p:cNvSpPr txBox="1"/>
          <p:nvPr/>
        </p:nvSpPr>
        <p:spPr>
          <a:xfrm>
            <a:off x="1428610" y="3494950"/>
            <a:ext cx="618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i="1"/>
              <a:t>ほとんどの人は装着している感すらない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CBDCED-3CA6-0A6F-EE92-5C79C9298BCF}"/>
              </a:ext>
            </a:extLst>
          </p:cNvPr>
          <p:cNvSpPr txBox="1"/>
          <p:nvPr/>
        </p:nvSpPr>
        <p:spPr>
          <a:xfrm>
            <a:off x="1651000" y="1270000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800" b="1"/>
              <a:t>身体よりも圧倒的に</a:t>
            </a:r>
            <a:r>
              <a:rPr kumimoji="1" lang="ja-JP" altLang="en-US" sz="2800" b="1">
                <a:solidFill>
                  <a:srgbClr val="FF0000"/>
                </a:solidFill>
              </a:rPr>
              <a:t>柔らかい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1BB8A4-22F6-C4EE-45B7-348E4BBD5175}"/>
              </a:ext>
            </a:extLst>
          </p:cNvPr>
          <p:cNvSpPr txBox="1"/>
          <p:nvPr/>
        </p:nvSpPr>
        <p:spPr>
          <a:xfrm>
            <a:off x="1651000" y="2047940"/>
            <a:ext cx="550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ja-JP" altLang="en-US" sz="2800" b="1"/>
              <a:t>皮膚よりも圧倒的に</a:t>
            </a:r>
            <a:r>
              <a:rPr kumimoji="1" lang="ja-JP" altLang="en-US" sz="2800" b="1">
                <a:solidFill>
                  <a:srgbClr val="FF0000"/>
                </a:solidFill>
              </a:rPr>
              <a:t>よく伸びる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0CCF75-3927-7BA8-C955-EE155D4D7941}"/>
              </a:ext>
            </a:extLst>
          </p:cNvPr>
          <p:cNvSpPr txBox="1"/>
          <p:nvPr/>
        </p:nvSpPr>
        <p:spPr>
          <a:xfrm>
            <a:off x="3717633" y="100839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F5FCF2-7776-FDCA-6EF4-08577113B572}"/>
              </a:ext>
            </a:extLst>
          </p:cNvPr>
          <p:cNvSpPr txBox="1"/>
          <p:nvPr/>
        </p:nvSpPr>
        <p:spPr>
          <a:xfrm>
            <a:off x="3755733" y="179579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13" name="会社情報">
            <a:extLst>
              <a:ext uri="{FF2B5EF4-FFF2-40B4-BE49-F238E27FC236}">
                <a16:creationId xmlns:a16="http://schemas.microsoft.com/office/drawing/2014/main" id="{560687FE-FCBA-08D8-C09F-4DE3C1034682}"/>
              </a:ext>
            </a:extLst>
          </p:cNvPr>
          <p:cNvSpPr txBox="1"/>
          <p:nvPr/>
        </p:nvSpPr>
        <p:spPr>
          <a:xfrm>
            <a:off x="1567489" y="4401319"/>
            <a:ext cx="5910271" cy="493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en-US" altLang="ja-JP" sz="2800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③ </a:t>
            </a:r>
            <a:r>
              <a:rPr lang="ja-JP" altLang="en-US" sz="28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まるで身体の一部のような装着感</a:t>
            </a:r>
            <a:endParaRPr sz="28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88C8B0-1F6C-FC6F-F618-6DCDDC2840ED}"/>
              </a:ext>
            </a:extLst>
          </p:cNvPr>
          <p:cNvSpPr/>
          <p:nvPr/>
        </p:nvSpPr>
        <p:spPr>
          <a:xfrm>
            <a:off x="1096386" y="1008390"/>
            <a:ext cx="7018914" cy="3144510"/>
          </a:xfrm>
          <a:prstGeom prst="rect">
            <a:avLst/>
          </a:prstGeom>
          <a:noFill/>
          <a:ln w="31750"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B049-DA2A-2BC7-40F7-A5A49F6B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520B028-9C51-524B-C004-AB05FE5E9078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55EEF4E3-7E93-3C3F-EE54-6DA86732CE0B}"/>
              </a:ext>
            </a:extLst>
          </p:cNvPr>
          <p:cNvSpPr txBox="1"/>
          <p:nvPr/>
        </p:nvSpPr>
        <p:spPr>
          <a:xfrm>
            <a:off x="270287" y="91870"/>
            <a:ext cx="221695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特徴（３−２）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20C90C-C675-16CE-DE4B-FCA9E2B7EC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87" y="1206500"/>
            <a:ext cx="2472187" cy="33655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98F1A3-7FB7-A4B2-5092-9FE2DFE5B5AD}"/>
              </a:ext>
            </a:extLst>
          </p:cNvPr>
          <p:cNvSpPr txBox="1"/>
          <p:nvPr/>
        </p:nvSpPr>
        <p:spPr>
          <a:xfrm>
            <a:off x="3279599" y="1220677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本体に収尿</a:t>
            </a:r>
            <a:r>
              <a:rPr kumimoji="1" lang="en-US" altLang="ja-JP" sz="2800" b="1" dirty="0"/>
              <a:t> </a:t>
            </a:r>
            <a:r>
              <a:rPr kumimoji="1" lang="ja-JP" altLang="en-US" sz="2800" b="1"/>
              <a:t>→ チューブ不要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E94A7BC-580A-CE9F-EEBC-F66291154C9B}"/>
              </a:ext>
            </a:extLst>
          </p:cNvPr>
          <p:cNvGrpSpPr/>
          <p:nvPr/>
        </p:nvGrpSpPr>
        <p:grpSpPr>
          <a:xfrm rot="10800000">
            <a:off x="4942714" y="3776735"/>
            <a:ext cx="313274" cy="684539"/>
            <a:chOff x="469807" y="2865905"/>
            <a:chExt cx="961343" cy="2483671"/>
          </a:xfrm>
        </p:grpSpPr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98B214A5-1ABE-2FA6-6B3D-A6A738FF9256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ABF42E8E-CBBF-A4DB-BE75-765252B92DB5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FBC7FC75-031A-A35A-E0F8-3F6E6DB44998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9CE10B14-CB33-82D6-B26A-AA7E5DEA3C58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EB2166E1-008E-E1B5-2634-F0E15C82F9EA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02262CB2-A33F-930C-00E5-548513AC0534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79E2653E-ED56-088F-D9E6-4BB6FA410145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624AF99C-23C9-73DB-5B63-72D99289DE7D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6523E54-FF1B-C412-6267-9A6B11865D83}"/>
              </a:ext>
            </a:extLst>
          </p:cNvPr>
          <p:cNvGrpSpPr/>
          <p:nvPr/>
        </p:nvGrpSpPr>
        <p:grpSpPr>
          <a:xfrm>
            <a:off x="6206588" y="3424010"/>
            <a:ext cx="777023" cy="1247317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DC46246C-3D66-F2F5-BE83-EC6E92EE6536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68E8BF58-3B42-7E5E-6C88-707CD72B0467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0BB9A93-F02B-F45B-383A-FE1F65DC65FD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89247447-DE30-331A-A2F3-C485059E8F74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12AF59C2-07CE-88A7-0937-248329D82712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7" name="1つの角を切り取り、1つの角を丸めた四角形 26">
              <a:extLst>
                <a:ext uri="{FF2B5EF4-FFF2-40B4-BE49-F238E27FC236}">
                  <a16:creationId xmlns:a16="http://schemas.microsoft.com/office/drawing/2014/main" id="{407202E8-170C-8434-96E4-AD8D497B111C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D6317B1-16E1-7777-5ADD-A866827678B8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E6358C8-FE5E-49C8-C918-23187516BD06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410259D-B57B-C89F-E6E3-863E5A8AAEDA}"/>
              </a:ext>
            </a:extLst>
          </p:cNvPr>
          <p:cNvGrpSpPr/>
          <p:nvPr/>
        </p:nvGrpSpPr>
        <p:grpSpPr>
          <a:xfrm>
            <a:off x="7543376" y="3329658"/>
            <a:ext cx="1184772" cy="1439271"/>
            <a:chOff x="10337217" y="2597308"/>
            <a:chExt cx="1579696" cy="191902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87C2754-C35C-F520-584D-311AFBC0C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D23482E0-D5BC-3796-B356-84867017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C4798B6-3901-0374-E42C-645E56BFEDF5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2" name="円柱 41">
                <a:extLst>
                  <a:ext uri="{FF2B5EF4-FFF2-40B4-BE49-F238E27FC236}">
                    <a16:creationId xmlns:a16="http://schemas.microsoft.com/office/drawing/2014/main" id="{21B40FCC-6EAB-16FF-70AD-21B19A0B8F8A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77A22A5C-7097-0566-CC20-A0C12EEF9B7C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33C4EE72-0D01-8200-8716-CF746E02C9F4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DD9D9506-58BD-807A-8F1E-439AE4497BCB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BD9DFB32-00B9-0E7E-3801-E28B1763594F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DEAC02D3-9F4D-193B-C6F3-A211DDA5D6C7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41929CB4-35DB-BCCB-A646-012BFC36BC34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4E51E439-7782-EE42-7A7F-853B76E0E881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42B432C-6922-5EE1-CB34-1C3530D503B2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6" name="台形 35">
                <a:extLst>
                  <a:ext uri="{FF2B5EF4-FFF2-40B4-BE49-F238E27FC236}">
                    <a16:creationId xmlns:a16="http://schemas.microsoft.com/office/drawing/2014/main" id="{8544E341-3D21-74FB-BEE4-516E26E09D8E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19ECB75-2692-6EC8-A7D3-55E98501CB5A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2D3E7D38-8583-472C-2FDE-48235D74661F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EB6CF2ED-C2D0-44DF-AF08-D1C259F987AB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E245B12-CA4F-94BD-A30A-118B22313413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  <p:sp>
            <p:nvSpPr>
              <p:cNvPr id="41" name="フローチャート: 書類 40">
                <a:extLst>
                  <a:ext uri="{FF2B5EF4-FFF2-40B4-BE49-F238E27FC236}">
                    <a16:creationId xmlns:a16="http://schemas.microsoft.com/office/drawing/2014/main" id="{B7E5DCFD-B87D-3056-0F1E-BAA1ADF3F4EF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 sz="1350"/>
              </a:p>
            </p:txBody>
          </p:sp>
        </p:grp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344BE9C-7987-F5DB-EDC2-E239889227EB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350"/>
            </a:p>
          </p:txBody>
        </p:sp>
      </p:grpSp>
      <p:sp>
        <p:nvSpPr>
          <p:cNvPr id="50" name="加算記号 49">
            <a:extLst>
              <a:ext uri="{FF2B5EF4-FFF2-40B4-BE49-F238E27FC236}">
                <a16:creationId xmlns:a16="http://schemas.microsoft.com/office/drawing/2014/main" id="{00049232-AEE8-C938-B10F-BD22E256DF12}"/>
              </a:ext>
            </a:extLst>
          </p:cNvPr>
          <p:cNvSpPr/>
          <p:nvPr/>
        </p:nvSpPr>
        <p:spPr>
          <a:xfrm>
            <a:off x="5674659" y="3939862"/>
            <a:ext cx="262218" cy="29696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sp>
        <p:nvSpPr>
          <p:cNvPr id="51" name="右矢印 50">
            <a:extLst>
              <a:ext uri="{FF2B5EF4-FFF2-40B4-BE49-F238E27FC236}">
                <a16:creationId xmlns:a16="http://schemas.microsoft.com/office/drawing/2014/main" id="{0EDA48CB-F2ED-43A8-7D63-4A7C68B78097}"/>
              </a:ext>
            </a:extLst>
          </p:cNvPr>
          <p:cNvSpPr/>
          <p:nvPr/>
        </p:nvSpPr>
        <p:spPr>
          <a:xfrm>
            <a:off x="7200900" y="4020773"/>
            <a:ext cx="235324" cy="114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135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DAAD2D4-CC03-2FB8-E626-802DD89DC5F4}"/>
              </a:ext>
            </a:extLst>
          </p:cNvPr>
          <p:cNvCxnSpPr>
            <a:endCxn id="26" idx="4"/>
          </p:cNvCxnSpPr>
          <p:nvPr/>
        </p:nvCxnSpPr>
        <p:spPr>
          <a:xfrm flipH="1">
            <a:off x="6836223" y="3080692"/>
            <a:ext cx="364677" cy="380637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C4A58FB-9B60-4728-55B0-43362FACFFD6}"/>
              </a:ext>
            </a:extLst>
          </p:cNvPr>
          <p:cNvCxnSpPr>
            <a:cxnSpLocks/>
          </p:cNvCxnSpPr>
          <p:nvPr/>
        </p:nvCxnSpPr>
        <p:spPr>
          <a:xfrm>
            <a:off x="7188200" y="3080692"/>
            <a:ext cx="751927" cy="687838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860B1DF-C8E6-9915-2A7F-E12F2C2CF402}"/>
              </a:ext>
            </a:extLst>
          </p:cNvPr>
          <p:cNvSpPr txBox="1"/>
          <p:nvPr/>
        </p:nvSpPr>
        <p:spPr>
          <a:xfrm>
            <a:off x="6154211" y="26930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6E0000"/>
                </a:solidFill>
              </a:rPr>
              <a:t>太いチューブ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7BDAF14-FB37-C17D-3630-55AF72A476A5}"/>
              </a:ext>
            </a:extLst>
          </p:cNvPr>
          <p:cNvSpPr/>
          <p:nvPr/>
        </p:nvSpPr>
        <p:spPr>
          <a:xfrm>
            <a:off x="4711700" y="2571750"/>
            <a:ext cx="4241800" cy="23939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DA8D5A3-168E-1615-8363-33BB36AD439F}"/>
              </a:ext>
            </a:extLst>
          </p:cNvPr>
          <p:cNvSpPr txBox="1"/>
          <p:nvPr/>
        </p:nvSpPr>
        <p:spPr>
          <a:xfrm>
            <a:off x="4666031" y="21949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従来製品</a:t>
            </a:r>
          </a:p>
        </p:txBody>
      </p:sp>
    </p:spTree>
    <p:extLst>
      <p:ext uri="{BB962C8B-B14F-4D97-AF65-F5344CB8AC3E}">
        <p14:creationId xmlns:p14="http://schemas.microsoft.com/office/powerpoint/2010/main" val="39612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DEAFA-0CDB-7FBA-93A0-B7F47316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5D9649D1-D2B3-63B8-49C3-3E02AB2B5DB6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A69A5226-B113-A4C1-F08E-D4A2B34CBF8B}"/>
              </a:ext>
            </a:extLst>
          </p:cNvPr>
          <p:cNvSpPr txBox="1"/>
          <p:nvPr/>
        </p:nvSpPr>
        <p:spPr>
          <a:xfrm>
            <a:off x="270287" y="91870"/>
            <a:ext cx="221695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特徴（３−３）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8D1A6A-F716-D49B-A55C-1CF07ED9589B}"/>
              </a:ext>
            </a:extLst>
          </p:cNvPr>
          <p:cNvSpPr txBox="1"/>
          <p:nvPr/>
        </p:nvSpPr>
        <p:spPr>
          <a:xfrm>
            <a:off x="235732" y="217206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抜けにくい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1801FD-5E35-347A-9CD0-AA57B9C1BA09}"/>
              </a:ext>
            </a:extLst>
          </p:cNvPr>
          <p:cNvSpPr txBox="1"/>
          <p:nvPr/>
        </p:nvSpPr>
        <p:spPr>
          <a:xfrm>
            <a:off x="270287" y="821323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皮膚に対し滑らない</a:t>
            </a:r>
            <a:r>
              <a:rPr kumimoji="1" lang="en-US" altLang="ja-JP" sz="2800" b="1" dirty="0"/>
              <a:t> </a:t>
            </a:r>
            <a:r>
              <a:rPr kumimoji="1" lang="ja-JP" altLang="en-US" sz="2800" b="1"/>
              <a:t>＆</a:t>
            </a:r>
            <a:r>
              <a:rPr kumimoji="1" lang="en-US" altLang="ja-JP" sz="2800" b="1" dirty="0"/>
              <a:t> </a:t>
            </a:r>
            <a:r>
              <a:rPr kumimoji="1" lang="ja-JP" altLang="en-US" sz="2800" b="1"/>
              <a:t>超伸長性</a:t>
            </a: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66316926-715A-1383-4475-3EF0FA51E445}"/>
              </a:ext>
            </a:extLst>
          </p:cNvPr>
          <p:cNvSpPr/>
          <p:nvPr/>
        </p:nvSpPr>
        <p:spPr>
          <a:xfrm rot="5400000">
            <a:off x="1035247" y="1605289"/>
            <a:ext cx="381000" cy="306032"/>
          </a:xfrm>
          <a:prstGeom prst="right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10672E-6D68-EFCD-10DD-3EF0F1BC4048}"/>
              </a:ext>
            </a:extLst>
          </p:cNvPr>
          <p:cNvSpPr txBox="1"/>
          <p:nvPr/>
        </p:nvSpPr>
        <p:spPr>
          <a:xfrm>
            <a:off x="269009" y="33947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粘着剤</a:t>
            </a:r>
            <a:r>
              <a:rPr kumimoji="1" lang="ja-JP" altLang="en-US" sz="2800" b="1">
                <a:solidFill>
                  <a:srgbClr val="FF0000"/>
                </a:solidFill>
              </a:rPr>
              <a:t>不要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0D452E0E-9DBD-B835-2479-8C23ECC1E51E}"/>
              </a:ext>
            </a:extLst>
          </p:cNvPr>
          <p:cNvSpPr/>
          <p:nvPr/>
        </p:nvSpPr>
        <p:spPr>
          <a:xfrm rot="5400000">
            <a:off x="1035246" y="2827849"/>
            <a:ext cx="381000" cy="306032"/>
          </a:xfrm>
          <a:prstGeom prst="right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EF6187-067C-5EA1-5B21-3C98AA4D7A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16" y="1600088"/>
            <a:ext cx="5614616" cy="31563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A4087-7695-4821-90FD-7DAC6DAB1902}"/>
              </a:ext>
            </a:extLst>
          </p:cNvPr>
          <p:cNvSpPr txBox="1"/>
          <p:nvPr/>
        </p:nvSpPr>
        <p:spPr>
          <a:xfrm>
            <a:off x="7356297" y="41969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〜</a:t>
            </a:r>
            <a:r>
              <a:rPr kumimoji="1" lang="ja-JP" altLang="en-US">
                <a:solidFill>
                  <a:schemeClr val="bg1"/>
                </a:solidFill>
              </a:rPr>
              <a:t>動画</a:t>
            </a:r>
            <a:r>
              <a:rPr kumimoji="1" lang="en-US" altLang="ja-JP" dirty="0">
                <a:solidFill>
                  <a:schemeClr val="bg1"/>
                </a:solidFill>
              </a:rPr>
              <a:t>〜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316A-6CBC-B8C5-E982-F365D51D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F8E48016-E813-4823-3EB5-3BA15A228289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BB89AEEC-1979-C05C-FD94-389EDDC6ADCA}"/>
              </a:ext>
            </a:extLst>
          </p:cNvPr>
          <p:cNvSpPr txBox="1"/>
          <p:nvPr/>
        </p:nvSpPr>
        <p:spPr>
          <a:xfrm>
            <a:off x="270287" y="91870"/>
            <a:ext cx="1601399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特徴（４）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993F64-B624-8763-FEB8-3E23DA560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87" y="1206500"/>
            <a:ext cx="2472187" cy="33655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0CAE5FF-AA1F-4B69-B512-B2D790EBDD9C}"/>
              </a:ext>
            </a:extLst>
          </p:cNvPr>
          <p:cNvSpPr/>
          <p:nvPr/>
        </p:nvSpPr>
        <p:spPr>
          <a:xfrm>
            <a:off x="1109086" y="2590800"/>
            <a:ext cx="618114" cy="61811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681DA55-0174-2119-1CA5-D47D1335082A}"/>
              </a:ext>
            </a:extLst>
          </p:cNvPr>
          <p:cNvCxnSpPr>
            <a:cxnSpLocks/>
          </p:cNvCxnSpPr>
          <p:nvPr/>
        </p:nvCxnSpPr>
        <p:spPr>
          <a:xfrm flipH="1" flipV="1">
            <a:off x="1460500" y="3208914"/>
            <a:ext cx="266700" cy="1506588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A9504B-5922-3FAC-93CA-E25B1389F3FE}"/>
              </a:ext>
            </a:extLst>
          </p:cNvPr>
          <p:cNvSpPr txBox="1"/>
          <p:nvPr/>
        </p:nvSpPr>
        <p:spPr>
          <a:xfrm>
            <a:off x="1109086" y="466470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逆流防止の弁</a:t>
            </a: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462164BA-25D1-8655-1AA7-090C46A89F06}"/>
              </a:ext>
            </a:extLst>
          </p:cNvPr>
          <p:cNvSpPr/>
          <p:nvPr/>
        </p:nvSpPr>
        <p:spPr>
          <a:xfrm>
            <a:off x="3094611" y="2637414"/>
            <a:ext cx="565012" cy="571500"/>
          </a:xfrm>
          <a:prstGeom prst="rightArrow">
            <a:avLst/>
          </a:prstGeom>
          <a:solidFill>
            <a:srgbClr val="62D1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C4C6EBF-6052-514F-66FD-45DC0CB985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87" y="1469645"/>
            <a:ext cx="5047670" cy="28392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061D87-CD70-DEF6-22F0-C6B97E4D63E7}"/>
              </a:ext>
            </a:extLst>
          </p:cNvPr>
          <p:cNvSpPr txBox="1"/>
          <p:nvPr/>
        </p:nvSpPr>
        <p:spPr>
          <a:xfrm>
            <a:off x="7387119" y="36729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〜</a:t>
            </a:r>
            <a:r>
              <a:rPr kumimoji="1" lang="ja-JP" altLang="en-US">
                <a:solidFill>
                  <a:schemeClr val="bg1"/>
                </a:solidFill>
              </a:rPr>
              <a:t>動画</a:t>
            </a:r>
            <a:r>
              <a:rPr kumimoji="1" lang="en-US" altLang="ja-JP" dirty="0">
                <a:solidFill>
                  <a:schemeClr val="bg1"/>
                </a:solidFill>
              </a:rPr>
              <a:t>〜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65FC-9927-2227-CC65-6E050CA2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2270E1BC-2E51-76ED-186D-9006AB5CC8E0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4907C82A-80B6-16BE-FC0F-D05FF2E01E18}"/>
              </a:ext>
            </a:extLst>
          </p:cNvPr>
          <p:cNvSpPr txBox="1"/>
          <p:nvPr/>
        </p:nvSpPr>
        <p:spPr>
          <a:xfrm>
            <a:off x="270287" y="91870"/>
            <a:ext cx="190917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特徴のまとめ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B493B9-3C04-CB72-6FD4-531BDAD49D89}"/>
              </a:ext>
            </a:extLst>
          </p:cNvPr>
          <p:cNvSpPr txBox="1"/>
          <p:nvPr/>
        </p:nvSpPr>
        <p:spPr>
          <a:xfrm>
            <a:off x="685760" y="10752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①</a:t>
            </a:r>
            <a:endParaRPr kumimoji="1" lang="ja-JP" altLang="en-US" sz="24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9E21F3-9CDA-38E3-16FD-D6697AA6D356}"/>
              </a:ext>
            </a:extLst>
          </p:cNvPr>
          <p:cNvSpPr txBox="1"/>
          <p:nvPr/>
        </p:nvSpPr>
        <p:spPr>
          <a:xfrm>
            <a:off x="1178203" y="179449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自分のタイミングで溜まった尿を廃棄できる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58E475-5FF9-C29C-E770-C51C00B60626}"/>
              </a:ext>
            </a:extLst>
          </p:cNvPr>
          <p:cNvSpPr txBox="1"/>
          <p:nvPr/>
        </p:nvSpPr>
        <p:spPr>
          <a:xfrm>
            <a:off x="1178203" y="8683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周囲に臭わず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E29377-5F25-2393-02B0-931BC9DB892F}"/>
              </a:ext>
            </a:extLst>
          </p:cNvPr>
          <p:cNvSpPr txBox="1"/>
          <p:nvPr/>
        </p:nvSpPr>
        <p:spPr>
          <a:xfrm>
            <a:off x="1178203" y="128343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皮膚や衣服を汚さず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429F95-4105-182E-09A9-613B7FB770D5}"/>
              </a:ext>
            </a:extLst>
          </p:cNvPr>
          <p:cNvSpPr txBox="1"/>
          <p:nvPr/>
        </p:nvSpPr>
        <p:spPr>
          <a:xfrm>
            <a:off x="4679924" y="1097261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尿を溜められる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C2FBECE6-E988-E078-CDA6-692232573D0E}"/>
              </a:ext>
            </a:extLst>
          </p:cNvPr>
          <p:cNvSpPr/>
          <p:nvPr/>
        </p:nvSpPr>
        <p:spPr>
          <a:xfrm>
            <a:off x="4409658" y="949345"/>
            <a:ext cx="270266" cy="668586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D2787A-099C-0518-C8DF-E500CFCA23C4}"/>
              </a:ext>
            </a:extLst>
          </p:cNvPr>
          <p:cNvSpPr txBox="1"/>
          <p:nvPr/>
        </p:nvSpPr>
        <p:spPr>
          <a:xfrm>
            <a:off x="685760" y="17944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②</a:t>
            </a:r>
            <a:endParaRPr kumimoji="1" lang="ja-JP" altLang="en-US" sz="24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5989B8-BAE4-3C9C-4E46-CCBAF4588D25}"/>
              </a:ext>
            </a:extLst>
          </p:cNvPr>
          <p:cNvSpPr txBox="1"/>
          <p:nvPr/>
        </p:nvSpPr>
        <p:spPr>
          <a:xfrm>
            <a:off x="1178203" y="24375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まるで身体の一部のような装着感</a:t>
            </a:r>
            <a:endParaRPr kumimoji="1" lang="en-US" altLang="ja-JP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CBD787-3357-DAD3-DBA9-7D9720E5AB17}"/>
              </a:ext>
            </a:extLst>
          </p:cNvPr>
          <p:cNvSpPr txBox="1"/>
          <p:nvPr/>
        </p:nvSpPr>
        <p:spPr>
          <a:xfrm>
            <a:off x="685760" y="24375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③</a:t>
            </a:r>
            <a:endParaRPr kumimoji="1" lang="ja-JP" altLang="en-US" sz="2400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2D3DAB-CA65-C5AA-00E8-C84DCB964F84}"/>
              </a:ext>
            </a:extLst>
          </p:cNvPr>
          <p:cNvSpPr txBox="1"/>
          <p:nvPr/>
        </p:nvSpPr>
        <p:spPr>
          <a:xfrm>
            <a:off x="1782544" y="2887849"/>
            <a:ext cx="3608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sz="2400" b="1"/>
              <a:t>超軟性・超伸長性素材</a:t>
            </a:r>
            <a:endParaRPr kumimoji="1" lang="en-US" altLang="ja-JP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sz="2400" b="1"/>
              <a:t>チューブが不要</a:t>
            </a:r>
            <a:endParaRPr kumimoji="1" lang="en-US" altLang="ja-JP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kumimoji="1" lang="ja-JP" altLang="en-US" sz="2400" b="1"/>
              <a:t>粘着剤不要</a:t>
            </a:r>
            <a:endParaRPr kumimoji="1" lang="en-US" altLang="ja-JP" sz="2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010B3B-7B37-657D-EEF3-EC46139389B8}"/>
              </a:ext>
            </a:extLst>
          </p:cNvPr>
          <p:cNvSpPr txBox="1"/>
          <p:nvPr/>
        </p:nvSpPr>
        <p:spPr>
          <a:xfrm>
            <a:off x="685759" y="42116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④</a:t>
            </a:r>
            <a:endParaRPr kumimoji="1" lang="ja-JP" altLang="en-US" sz="2400" b="1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8826E3-2273-9C4C-B667-DE5351DAC897}"/>
              </a:ext>
            </a:extLst>
          </p:cNvPr>
          <p:cNvSpPr txBox="1"/>
          <p:nvPr/>
        </p:nvSpPr>
        <p:spPr>
          <a:xfrm>
            <a:off x="1178203" y="420382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逆流防止機能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0808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08C602-6370-E270-A4F4-65D408D7596C}"/>
              </a:ext>
            </a:extLst>
          </p:cNvPr>
          <p:cNvSpPr txBox="1"/>
          <p:nvPr/>
        </p:nvSpPr>
        <p:spPr>
          <a:xfrm>
            <a:off x="786348" y="2340917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尿トラブルをわずらう前のライフスタイルを取り戻す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F55BEF-C4F6-CDFE-E4B3-A353A9CE9C93}"/>
              </a:ext>
            </a:extLst>
          </p:cNvPr>
          <p:cNvSpPr txBox="1"/>
          <p:nvPr/>
        </p:nvSpPr>
        <p:spPr>
          <a:xfrm>
            <a:off x="2416601" y="1463416"/>
            <a:ext cx="4310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i="1" dirty="0"/>
              <a:t>〜 </a:t>
            </a:r>
            <a:r>
              <a:rPr kumimoji="1" lang="ja-JP" altLang="en-US" sz="2400" i="1"/>
              <a:t>製品を通して支援したい</a:t>
            </a:r>
            <a:r>
              <a:rPr kumimoji="1" lang="en-US" altLang="ja-JP" sz="2400" i="1" dirty="0"/>
              <a:t> 〜</a:t>
            </a:r>
            <a:endParaRPr kumimoji="1" lang="ja-JP" altLang="en-US" sz="2400" i="1"/>
          </a:p>
        </p:txBody>
      </p:sp>
    </p:spTree>
    <p:extLst>
      <p:ext uri="{BB962C8B-B14F-4D97-AF65-F5344CB8AC3E}">
        <p14:creationId xmlns:p14="http://schemas.microsoft.com/office/powerpoint/2010/main" val="262823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FB06-B70D-7405-7C34-266B7A16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494A2A55-AC55-FDB5-0CA6-DAC257B348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642" y="2972137"/>
            <a:ext cx="2833116" cy="188874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四角形">
            <a:extLst>
              <a:ext uri="{FF2B5EF4-FFF2-40B4-BE49-F238E27FC236}">
                <a16:creationId xmlns:a16="http://schemas.microsoft.com/office/drawing/2014/main" id="{F45ED9C2-4F69-7BA9-4576-C4485C004BFC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382B7DEF-85F8-6C5A-C0C4-D6766323D2EE}"/>
              </a:ext>
            </a:extLst>
          </p:cNvPr>
          <p:cNvSpPr txBox="1"/>
          <p:nvPr/>
        </p:nvSpPr>
        <p:spPr>
          <a:xfrm>
            <a:off x="312363" y="55639"/>
            <a:ext cx="190917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目指すゴール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9E33C4-263A-77E7-F56E-AD43096B1CE1}"/>
              </a:ext>
            </a:extLst>
          </p:cNvPr>
          <p:cNvCxnSpPr/>
          <p:nvPr/>
        </p:nvCxnSpPr>
        <p:spPr>
          <a:xfrm>
            <a:off x="4566385" y="754164"/>
            <a:ext cx="0" cy="4158114"/>
          </a:xfrm>
          <a:prstGeom prst="line">
            <a:avLst/>
          </a:prstGeom>
          <a:ln>
            <a:solidFill>
              <a:srgbClr val="62D1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B6104D-1E03-27ED-B842-283C5B3DE615}"/>
              </a:ext>
            </a:extLst>
          </p:cNvPr>
          <p:cNvSpPr txBox="1"/>
          <p:nvPr/>
        </p:nvSpPr>
        <p:spPr>
          <a:xfrm>
            <a:off x="1128066" y="65426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【</a:t>
            </a:r>
            <a:r>
              <a:rPr kumimoji="1" lang="ja-JP" altLang="en-US" sz="2000" b="1"/>
              <a:t>セルフケア</a:t>
            </a:r>
            <a:r>
              <a:rPr kumimoji="1" lang="en-US" altLang="ja-JP" sz="2000" b="1" dirty="0"/>
              <a:t>】</a:t>
            </a:r>
          </a:p>
          <a:p>
            <a:pPr algn="ctr"/>
            <a:r>
              <a:rPr kumimoji="1" lang="ja-JP" altLang="en-US" sz="1600" b="1">
                <a:solidFill>
                  <a:schemeClr val="bg1">
                    <a:lumMod val="50000"/>
                  </a:schemeClr>
                </a:solidFill>
              </a:rPr>
              <a:t>（自分でケアできる人）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3290A2-C202-E3D9-69BB-55A5AB96F6FA}"/>
              </a:ext>
            </a:extLst>
          </p:cNvPr>
          <p:cNvSpPr txBox="1"/>
          <p:nvPr/>
        </p:nvSpPr>
        <p:spPr>
          <a:xfrm>
            <a:off x="6230960" y="65762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【</a:t>
            </a:r>
            <a:r>
              <a:rPr kumimoji="1" lang="ja-JP" altLang="en-US" sz="2000" b="1"/>
              <a:t>介護</a:t>
            </a:r>
            <a:r>
              <a:rPr kumimoji="1" lang="en-US" altLang="ja-JP" sz="2000" b="1" dirty="0"/>
              <a:t>】</a:t>
            </a:r>
            <a:endParaRPr kumimoji="1" lang="ja-JP" altLang="en-US" sz="2000" b="1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D35845E-A32B-38B6-EC8F-559F1BBC6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08" y="1300599"/>
            <a:ext cx="2500687" cy="3751031"/>
          </a:xfrm>
          <a:prstGeom prst="rect">
            <a:avLst/>
          </a:prstGeom>
          <a:noFill/>
          <a:effectLst>
            <a:softEdge rad="156826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97A994-0C54-54AA-361B-13EFA9A66712}"/>
              </a:ext>
            </a:extLst>
          </p:cNvPr>
          <p:cNvSpPr txBox="1"/>
          <p:nvPr/>
        </p:nvSpPr>
        <p:spPr>
          <a:xfrm>
            <a:off x="495242" y="2833221"/>
            <a:ext cx="4054923" cy="50994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/>
              <a:t>以前と同じアクティブな自分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600BA80-EB81-CB00-4F14-15DE87DD4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679" y="1112656"/>
            <a:ext cx="2668299" cy="1778866"/>
          </a:xfrm>
          <a:prstGeom prst="rect">
            <a:avLst/>
          </a:prstGeom>
          <a:effectLst>
            <a:softEdge rad="108836"/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E883BD-DBB5-6558-E0EB-22ADA71EBA28}"/>
              </a:ext>
            </a:extLst>
          </p:cNvPr>
          <p:cNvSpPr txBox="1"/>
          <p:nvPr/>
        </p:nvSpPr>
        <p:spPr>
          <a:xfrm>
            <a:off x="4765484" y="2489087"/>
            <a:ext cx="3608492" cy="50994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/>
              <a:t>　　尊厳が守られた生活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28229C-0F49-B763-9322-A70A8ADE6E27}"/>
              </a:ext>
            </a:extLst>
          </p:cNvPr>
          <p:cNvSpPr txBox="1"/>
          <p:nvPr/>
        </p:nvSpPr>
        <p:spPr>
          <a:xfrm>
            <a:off x="5580312" y="4548032"/>
            <a:ext cx="3359619" cy="50994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/>
              <a:t>オムツ交換からの解放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AB69D4-41E5-2EC4-2C08-AE2D6988DB22}"/>
              </a:ext>
            </a:extLst>
          </p:cNvPr>
          <p:cNvSpPr txBox="1"/>
          <p:nvPr/>
        </p:nvSpPr>
        <p:spPr>
          <a:xfrm>
            <a:off x="3282212" y="2610219"/>
            <a:ext cx="1058696" cy="5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>
                <a:solidFill>
                  <a:srgbClr val="00B0F1"/>
                </a:solidFill>
              </a:rPr>
              <a:t>・・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C3BB85-EE43-6503-E506-AD10C47CAC62}"/>
              </a:ext>
            </a:extLst>
          </p:cNvPr>
          <p:cNvSpPr txBox="1"/>
          <p:nvPr/>
        </p:nvSpPr>
        <p:spPr>
          <a:xfrm>
            <a:off x="5268093" y="2294906"/>
            <a:ext cx="892075" cy="5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>
                <a:solidFill>
                  <a:srgbClr val="00B0F1"/>
                </a:solidFill>
              </a:rPr>
              <a:t>・・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09B7E5-34DB-EAA8-CA59-B85A98209FB9}"/>
              </a:ext>
            </a:extLst>
          </p:cNvPr>
          <p:cNvSpPr txBox="1"/>
          <p:nvPr/>
        </p:nvSpPr>
        <p:spPr>
          <a:xfrm>
            <a:off x="7903942" y="4363321"/>
            <a:ext cx="892075" cy="5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>
                <a:solidFill>
                  <a:srgbClr val="00B0F1"/>
                </a:solidFill>
              </a:rPr>
              <a:t>・・</a:t>
            </a:r>
          </a:p>
        </p:txBody>
      </p:sp>
    </p:spTree>
    <p:extLst>
      <p:ext uri="{BB962C8B-B14F-4D97-AF65-F5344CB8AC3E}">
        <p14:creationId xmlns:p14="http://schemas.microsoft.com/office/powerpoint/2010/main" val="4036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F0FCC-D27C-650B-B57C-46B89AC5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2151E80-1839-31A9-B3AA-595547F4E756}"/>
              </a:ext>
            </a:extLst>
          </p:cNvPr>
          <p:cNvGrpSpPr/>
          <p:nvPr/>
        </p:nvGrpSpPr>
        <p:grpSpPr>
          <a:xfrm>
            <a:off x="3319950" y="2317129"/>
            <a:ext cx="2504100" cy="509242"/>
            <a:chOff x="3149493" y="2317130"/>
            <a:chExt cx="2504100" cy="509242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29483272-539D-ACB3-0CC7-048AE2530E6E}"/>
                </a:ext>
              </a:extLst>
            </p:cNvPr>
            <p:cNvSpPr txBox="1"/>
            <p:nvPr/>
          </p:nvSpPr>
          <p:spPr>
            <a:xfrm>
              <a:off x="3149493" y="2317130"/>
              <a:ext cx="608948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3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BEC71F9A-A98C-CCEF-A723-B3DA41A92CE7}"/>
                </a:ext>
              </a:extLst>
            </p:cNvPr>
            <p:cNvSpPr txBox="1"/>
            <p:nvPr/>
          </p:nvSpPr>
          <p:spPr>
            <a:xfrm>
              <a:off x="4247247" y="2317130"/>
              <a:ext cx="1406346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lang="ja-JP" altLang="en-US" sz="3200" b="1" kern="0" spc="293">
                  <a:latin typeface="Yu Gothic" panose="020B0400000000000000" pitchFamily="34" charset="-128"/>
                  <a:ea typeface="Yu Gothic" panose="020B0400000000000000" pitchFamily="34" charset="-128"/>
                </a:rPr>
                <a:t>新感覚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A82611A7-2118-D20C-8D83-F6DA302C76B1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0956" tIns="30956" rIns="30956" bIns="30956" anchor="ctr"/>
            <a:lstStyle/>
            <a:p>
              <a:pPr algn="ctr" defTabSz="688760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1950" b="1" kern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F474485-B401-61FD-FB0C-5414596B1B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7532" cy="8867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20A2AB9-B840-06FA-D61C-C730FE49B9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7" y="443369"/>
            <a:ext cx="2234758" cy="6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6A44-3225-68E6-B9E6-F82C3DBD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4CB9D1E5-884E-541F-7EAA-F22AF947ABD4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EC4EEC0A-FC15-8963-F4D2-66F9CEF24132}"/>
              </a:ext>
            </a:extLst>
          </p:cNvPr>
          <p:cNvSpPr txBox="1"/>
          <p:nvPr/>
        </p:nvSpPr>
        <p:spPr>
          <a:xfrm>
            <a:off x="312363" y="55639"/>
            <a:ext cx="283250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540F6A-3D97-8EB0-F897-B9149612B7D0}"/>
              </a:ext>
            </a:extLst>
          </p:cNvPr>
          <p:cNvSpPr txBox="1"/>
          <p:nvPr/>
        </p:nvSpPr>
        <p:spPr>
          <a:xfrm>
            <a:off x="1128066" y="65426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【</a:t>
            </a:r>
            <a:r>
              <a:rPr kumimoji="1" lang="ja-JP" altLang="en-US" sz="2000" b="1"/>
              <a:t>セルフケア</a:t>
            </a:r>
            <a:r>
              <a:rPr kumimoji="1" lang="en-US" altLang="ja-JP" sz="2000" b="1" dirty="0"/>
              <a:t>】</a:t>
            </a:r>
          </a:p>
          <a:p>
            <a:pPr algn="ctr"/>
            <a:r>
              <a:rPr kumimoji="1" lang="ja-JP" altLang="en-US" sz="1600" b="1">
                <a:solidFill>
                  <a:schemeClr val="bg1">
                    <a:lumMod val="50000"/>
                  </a:schemeClr>
                </a:solidFill>
              </a:rPr>
              <a:t>（自分でケアできる人）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41D0079-0289-5D53-C616-AE28A8E7E7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08" y="1300599"/>
            <a:ext cx="2500687" cy="3751031"/>
          </a:xfrm>
          <a:prstGeom prst="rect">
            <a:avLst/>
          </a:prstGeom>
          <a:noFill/>
          <a:effectLst>
            <a:softEdge rad="156826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879E2E-FE8D-D9FB-9512-D782DD8D7100}"/>
              </a:ext>
            </a:extLst>
          </p:cNvPr>
          <p:cNvSpPr txBox="1"/>
          <p:nvPr/>
        </p:nvSpPr>
        <p:spPr>
          <a:xfrm>
            <a:off x="4216400" y="1358900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400"/>
              <a:t>就労・就学支援に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AB5A01-6A0A-50A8-AE31-B1757FCA5934}"/>
              </a:ext>
            </a:extLst>
          </p:cNvPr>
          <p:cNvSpPr txBox="1"/>
          <p:nvPr/>
        </p:nvSpPr>
        <p:spPr>
          <a:xfrm>
            <a:off x="4216400" y="1972617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400"/>
              <a:t>長距離の移動やレジャーに</a:t>
            </a:r>
          </a:p>
        </p:txBody>
      </p:sp>
      <p:pic>
        <p:nvPicPr>
          <p:cNvPr id="14338" name="Picture 2" descr="横から見た車椅子に乗る人のイラスト（男性）">
            <a:extLst>
              <a:ext uri="{FF2B5EF4-FFF2-40B4-BE49-F238E27FC236}">
                <a16:creationId xmlns:a16="http://schemas.microsoft.com/office/drawing/2014/main" id="{83811868-E3F6-3353-EEC5-297CA3A1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400" y="2654712"/>
            <a:ext cx="1993900" cy="22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CCE2-DEAD-495F-9F79-B7AFF0617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405AC4D7-3A4D-C06E-56F8-8BD1A483DD26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88D1C4-089A-08A9-18BD-87D38D38C0FA}"/>
              </a:ext>
            </a:extLst>
          </p:cNvPr>
          <p:cNvSpPr txBox="1"/>
          <p:nvPr/>
        </p:nvSpPr>
        <p:spPr>
          <a:xfrm>
            <a:off x="1441215" y="80910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【</a:t>
            </a:r>
            <a:r>
              <a:rPr kumimoji="1" lang="ja-JP" altLang="en-US" sz="2000" b="1"/>
              <a:t>介護</a:t>
            </a:r>
            <a:r>
              <a:rPr kumimoji="1" lang="en-US" altLang="ja-JP" sz="2000" b="1" dirty="0"/>
              <a:t>】</a:t>
            </a:r>
            <a:endParaRPr kumimoji="1" lang="ja-JP" altLang="en-US" sz="2000" b="1"/>
          </a:p>
        </p:txBody>
      </p:sp>
      <p:sp>
        <p:nvSpPr>
          <p:cNvPr id="2" name="会社情報">
            <a:extLst>
              <a:ext uri="{FF2B5EF4-FFF2-40B4-BE49-F238E27FC236}">
                <a16:creationId xmlns:a16="http://schemas.microsoft.com/office/drawing/2014/main" id="{5EB30E90-350E-FDAE-9E13-E94BDC6FA8A9}"/>
              </a:ext>
            </a:extLst>
          </p:cNvPr>
          <p:cNvSpPr txBox="1"/>
          <p:nvPr/>
        </p:nvSpPr>
        <p:spPr>
          <a:xfrm>
            <a:off x="312363" y="55639"/>
            <a:ext cx="283250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5982A1-8F0E-4C34-64A1-DF914A17E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84" y="1200063"/>
            <a:ext cx="2789406" cy="1394703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B07E177-7AE1-E3D6-3AE4-98D88792653D}"/>
              </a:ext>
            </a:extLst>
          </p:cNvPr>
          <p:cNvCxnSpPr>
            <a:cxnSpLocks/>
          </p:cNvCxnSpPr>
          <p:nvPr/>
        </p:nvCxnSpPr>
        <p:spPr>
          <a:xfrm flipH="1">
            <a:off x="2375468" y="1610555"/>
            <a:ext cx="290338" cy="33893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C12A40C4-5D6D-3645-05C5-52F893CDC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339" y="1189475"/>
            <a:ext cx="1658698" cy="49731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7109D1-C299-7D42-E3E7-2B4F001BC800}"/>
              </a:ext>
            </a:extLst>
          </p:cNvPr>
          <p:cNvSpPr txBox="1"/>
          <p:nvPr/>
        </p:nvSpPr>
        <p:spPr>
          <a:xfrm>
            <a:off x="3193765" y="1275770"/>
            <a:ext cx="71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US" altLang="en-US" b="1" dirty="0"/>
              <a:t>装着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75D0AAF-FA33-83CF-7D58-0C4B57D90359}"/>
              </a:ext>
            </a:extLst>
          </p:cNvPr>
          <p:cNvCxnSpPr>
            <a:cxnSpLocks/>
          </p:cNvCxnSpPr>
          <p:nvPr/>
        </p:nvCxnSpPr>
        <p:spPr>
          <a:xfrm flipH="1" flipV="1">
            <a:off x="2437740" y="2235611"/>
            <a:ext cx="428125" cy="191252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37EB14-9068-A0D8-8DAD-E8FCC0F4B233}"/>
              </a:ext>
            </a:extLst>
          </p:cNvPr>
          <p:cNvSpPr txBox="1"/>
          <p:nvPr/>
        </p:nvSpPr>
        <p:spPr>
          <a:xfrm>
            <a:off x="2909302" y="2301504"/>
            <a:ext cx="103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US" altLang="en-US" sz="2000" b="1" dirty="0"/>
              <a:t>オムツ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8595429-9585-20F5-B8E1-4EC509DB4A73}"/>
              </a:ext>
            </a:extLst>
          </p:cNvPr>
          <p:cNvGrpSpPr/>
          <p:nvPr/>
        </p:nvGrpSpPr>
        <p:grpSpPr>
          <a:xfrm>
            <a:off x="626119" y="2747584"/>
            <a:ext cx="3945881" cy="1797878"/>
            <a:chOff x="222422" y="604955"/>
            <a:chExt cx="11059297" cy="503899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4A8FEB2-402F-23A4-F9ED-55C1CF84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22" y="1485900"/>
              <a:ext cx="7772400" cy="3886200"/>
            </a:xfrm>
            <a:prstGeom prst="rect">
              <a:avLst/>
            </a:prstGeom>
          </p:spPr>
        </p:pic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9EBACB60-58B2-ECA8-D5AA-0B55000554BA}"/>
                </a:ext>
              </a:extLst>
            </p:cNvPr>
            <p:cNvSpPr/>
            <p:nvPr/>
          </p:nvSpPr>
          <p:spPr>
            <a:xfrm rot="883807">
              <a:off x="4842332" y="3454557"/>
              <a:ext cx="367186" cy="60387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5580C96-24FE-4D7F-5EA6-9213E709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1746" y="604955"/>
              <a:ext cx="4369973" cy="5038993"/>
            </a:xfrm>
            <a:prstGeom prst="rect">
              <a:avLst/>
            </a:prstGeom>
          </p:spPr>
        </p:pic>
      </p:grp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3ABCD11-6935-88E8-26D4-E181788B48AF}"/>
              </a:ext>
            </a:extLst>
          </p:cNvPr>
          <p:cNvCxnSpPr>
            <a:cxnSpLocks/>
          </p:cNvCxnSpPr>
          <p:nvPr/>
        </p:nvCxnSpPr>
        <p:spPr>
          <a:xfrm flipH="1" flipV="1">
            <a:off x="2191469" y="4109300"/>
            <a:ext cx="266243" cy="414173"/>
          </a:xfrm>
          <a:prstGeom prst="straightConnector1">
            <a:avLst/>
          </a:prstGeom>
          <a:ln w="349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883B48-62E8-AD5E-3FD0-4E75AE2CCE28}"/>
              </a:ext>
            </a:extLst>
          </p:cNvPr>
          <p:cNvSpPr txBox="1"/>
          <p:nvPr/>
        </p:nvSpPr>
        <p:spPr>
          <a:xfrm>
            <a:off x="1918962" y="4676290"/>
            <a:ext cx="25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US" altLang="en-US" b="1" dirty="0"/>
              <a:t>尿が溜まった状態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9C45C3-174D-499E-BF48-7E26F5E52A7E}"/>
              </a:ext>
            </a:extLst>
          </p:cNvPr>
          <p:cNvSpPr txBox="1"/>
          <p:nvPr/>
        </p:nvSpPr>
        <p:spPr>
          <a:xfrm>
            <a:off x="596292" y="4676290"/>
            <a:ext cx="15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b="1" dirty="0"/>
              <a:t>500 ~ 800ml</a:t>
            </a:r>
            <a:endParaRPr kumimoji="1" lang="ja-US" altLang="en-US" b="1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21F4289-7309-9D52-C350-54D8920CCA5B}"/>
              </a:ext>
            </a:extLst>
          </p:cNvPr>
          <p:cNvGrpSpPr/>
          <p:nvPr/>
        </p:nvGrpSpPr>
        <p:grpSpPr>
          <a:xfrm>
            <a:off x="5476825" y="2779286"/>
            <a:ext cx="2543077" cy="1853232"/>
            <a:chOff x="7786011" y="3832220"/>
            <a:chExt cx="2990446" cy="2179247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DC9CEB3-8B98-5B07-2E00-83623BD13034}"/>
                </a:ext>
              </a:extLst>
            </p:cNvPr>
            <p:cNvGrpSpPr/>
            <p:nvPr/>
          </p:nvGrpSpPr>
          <p:grpSpPr>
            <a:xfrm>
              <a:off x="7786011" y="3832220"/>
              <a:ext cx="1889911" cy="2179247"/>
              <a:chOff x="1484023" y="3686446"/>
              <a:chExt cx="1889911" cy="2179247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A48855E7-7516-4EE1-4B83-F5595FF29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484023" y="3686446"/>
                <a:ext cx="1889911" cy="2179247"/>
              </a:xfrm>
              <a:prstGeom prst="rect">
                <a:avLst/>
              </a:prstGeom>
            </p:spPr>
          </p:pic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799F621E-F780-D101-29FF-90E6A7D5ED1E}"/>
                  </a:ext>
                </a:extLst>
              </p:cNvPr>
              <p:cNvSpPr/>
              <p:nvPr/>
            </p:nvSpPr>
            <p:spPr>
              <a:xfrm>
                <a:off x="2677322" y="4535250"/>
                <a:ext cx="406546" cy="146478"/>
              </a:xfrm>
              <a:custGeom>
                <a:avLst/>
                <a:gdLst>
                  <a:gd name="connsiteX0" fmla="*/ 44850 w 406546"/>
                  <a:gd name="connsiteY0" fmla="*/ 146478 h 146478"/>
                  <a:gd name="connsiteX1" fmla="*/ 337458 w 406546"/>
                  <a:gd name="connsiteY1" fmla="*/ 146478 h 146478"/>
                  <a:gd name="connsiteX2" fmla="*/ 361842 w 406546"/>
                  <a:gd name="connsiteY2" fmla="*/ 134286 h 146478"/>
                  <a:gd name="connsiteX3" fmla="*/ 398418 w 406546"/>
                  <a:gd name="connsiteY3" fmla="*/ 97710 h 146478"/>
                  <a:gd name="connsiteX4" fmla="*/ 406546 w 406546"/>
                  <a:gd name="connsiteY4" fmla="*/ 73326 h 146478"/>
                  <a:gd name="connsiteX5" fmla="*/ 398418 w 406546"/>
                  <a:gd name="connsiteY5" fmla="*/ 44878 h 146478"/>
                  <a:gd name="connsiteX6" fmla="*/ 382162 w 406546"/>
                  <a:gd name="connsiteY6" fmla="*/ 20494 h 146478"/>
                  <a:gd name="connsiteX7" fmla="*/ 369970 w 406546"/>
                  <a:gd name="connsiteY7" fmla="*/ 12366 h 146478"/>
                  <a:gd name="connsiteX8" fmla="*/ 361842 w 406546"/>
                  <a:gd name="connsiteY8" fmla="*/ 174 h 146478"/>
                  <a:gd name="connsiteX9" fmla="*/ 325266 w 406546"/>
                  <a:gd name="connsiteY9" fmla="*/ 8302 h 146478"/>
                  <a:gd name="connsiteX10" fmla="*/ 170834 w 406546"/>
                  <a:gd name="connsiteY10" fmla="*/ 12366 h 146478"/>
                  <a:gd name="connsiteX11" fmla="*/ 52978 w 406546"/>
                  <a:gd name="connsiteY11" fmla="*/ 16430 h 146478"/>
                  <a:gd name="connsiteX12" fmla="*/ 36722 w 406546"/>
                  <a:gd name="connsiteY12" fmla="*/ 20494 h 146478"/>
                  <a:gd name="connsiteX13" fmla="*/ 4210 w 406546"/>
                  <a:gd name="connsiteY13" fmla="*/ 24558 h 146478"/>
                  <a:gd name="connsiteX14" fmla="*/ 146 w 406546"/>
                  <a:gd name="connsiteY14" fmla="*/ 53006 h 146478"/>
                  <a:gd name="connsiteX15" fmla="*/ 4210 w 406546"/>
                  <a:gd name="connsiteY15" fmla="*/ 85518 h 146478"/>
                  <a:gd name="connsiteX16" fmla="*/ 8274 w 406546"/>
                  <a:gd name="connsiteY16" fmla="*/ 97710 h 146478"/>
                  <a:gd name="connsiteX17" fmla="*/ 48914 w 406546"/>
                  <a:gd name="connsiteY17" fmla="*/ 138350 h 146478"/>
                  <a:gd name="connsiteX18" fmla="*/ 44850 w 406546"/>
                  <a:gd name="connsiteY18" fmla="*/ 146478 h 14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6546" h="146478">
                    <a:moveTo>
                      <a:pt x="44850" y="146478"/>
                    </a:moveTo>
                    <a:lnTo>
                      <a:pt x="337458" y="146478"/>
                    </a:lnTo>
                    <a:lnTo>
                      <a:pt x="361842" y="134286"/>
                    </a:lnTo>
                    <a:cubicBezTo>
                      <a:pt x="373268" y="124492"/>
                      <a:pt x="391469" y="113345"/>
                      <a:pt x="398418" y="97710"/>
                    </a:cubicBezTo>
                    <a:cubicBezTo>
                      <a:pt x="401898" y="89881"/>
                      <a:pt x="406546" y="73326"/>
                      <a:pt x="406546" y="73326"/>
                    </a:cubicBezTo>
                    <a:cubicBezTo>
                      <a:pt x="405589" y="69500"/>
                      <a:pt x="401068" y="49648"/>
                      <a:pt x="398418" y="44878"/>
                    </a:cubicBezTo>
                    <a:cubicBezTo>
                      <a:pt x="393674" y="36339"/>
                      <a:pt x="390290" y="25913"/>
                      <a:pt x="382162" y="20494"/>
                    </a:cubicBezTo>
                    <a:lnTo>
                      <a:pt x="369970" y="12366"/>
                    </a:lnTo>
                    <a:cubicBezTo>
                      <a:pt x="367261" y="8302"/>
                      <a:pt x="366538" y="1516"/>
                      <a:pt x="361842" y="174"/>
                    </a:cubicBezTo>
                    <a:cubicBezTo>
                      <a:pt x="356397" y="-1382"/>
                      <a:pt x="331766" y="7992"/>
                      <a:pt x="325266" y="8302"/>
                    </a:cubicBezTo>
                    <a:cubicBezTo>
                      <a:pt x="273829" y="10751"/>
                      <a:pt x="222306" y="10830"/>
                      <a:pt x="170834" y="12366"/>
                    </a:cubicBezTo>
                    <a:lnTo>
                      <a:pt x="52978" y="16430"/>
                    </a:lnTo>
                    <a:cubicBezTo>
                      <a:pt x="47559" y="17785"/>
                      <a:pt x="42231" y="19576"/>
                      <a:pt x="36722" y="20494"/>
                    </a:cubicBezTo>
                    <a:cubicBezTo>
                      <a:pt x="25949" y="22290"/>
                      <a:pt x="12373" y="17302"/>
                      <a:pt x="4210" y="24558"/>
                    </a:cubicBezTo>
                    <a:cubicBezTo>
                      <a:pt x="-2949" y="30922"/>
                      <a:pt x="1501" y="43523"/>
                      <a:pt x="146" y="53006"/>
                    </a:cubicBezTo>
                    <a:cubicBezTo>
                      <a:pt x="1501" y="63843"/>
                      <a:pt x="2256" y="74772"/>
                      <a:pt x="4210" y="85518"/>
                    </a:cubicBezTo>
                    <a:cubicBezTo>
                      <a:pt x="4976" y="89733"/>
                      <a:pt x="6194" y="93965"/>
                      <a:pt x="8274" y="97710"/>
                    </a:cubicBezTo>
                    <a:cubicBezTo>
                      <a:pt x="18126" y="115444"/>
                      <a:pt x="28225" y="131454"/>
                      <a:pt x="48914" y="138350"/>
                    </a:cubicBezTo>
                    <a:cubicBezTo>
                      <a:pt x="62391" y="142842"/>
                      <a:pt x="56822" y="142414"/>
                      <a:pt x="44850" y="14647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US" altLang="en-US"/>
              </a:p>
            </p:txBody>
          </p:sp>
        </p:grpSp>
        <p:pic>
          <p:nvPicPr>
            <p:cNvPr id="37" name="Picture 2" descr="便座を上げたトイレのイラスト">
              <a:extLst>
                <a:ext uri="{FF2B5EF4-FFF2-40B4-BE49-F238E27FC236}">
                  <a16:creationId xmlns:a16="http://schemas.microsoft.com/office/drawing/2014/main" id="{36F1848A-CF10-EE37-2BA4-AAC82DC6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116" y="4246641"/>
              <a:ext cx="1458341" cy="157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61DC99F-2C17-A621-47D7-40B5666D0E17}"/>
              </a:ext>
            </a:extLst>
          </p:cNvPr>
          <p:cNvCxnSpPr/>
          <p:nvPr/>
        </p:nvCxnSpPr>
        <p:spPr>
          <a:xfrm>
            <a:off x="4576340" y="3911290"/>
            <a:ext cx="805472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87F48A4-7FD1-E66A-D85A-1822AEDDFF7A}"/>
              </a:ext>
            </a:extLst>
          </p:cNvPr>
          <p:cNvGrpSpPr/>
          <p:nvPr/>
        </p:nvGrpSpPr>
        <p:grpSpPr>
          <a:xfrm>
            <a:off x="4357918" y="904672"/>
            <a:ext cx="4401920" cy="1645185"/>
            <a:chOff x="4622215" y="526158"/>
            <a:chExt cx="7289933" cy="2724559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90FACFA-E1F5-09F1-EB41-773CBC95605A}"/>
                </a:ext>
              </a:extLst>
            </p:cNvPr>
            <p:cNvCxnSpPr>
              <a:cxnSpLocks/>
              <a:stCxn id="43" idx="7"/>
              <a:endCxn id="43" idx="3"/>
            </p:cNvCxnSpPr>
            <p:nvPr/>
          </p:nvCxnSpPr>
          <p:spPr>
            <a:xfrm flipH="1">
              <a:off x="5021217" y="925160"/>
              <a:ext cx="1926555" cy="1926555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ドーナツ 42">
              <a:extLst>
                <a:ext uri="{FF2B5EF4-FFF2-40B4-BE49-F238E27FC236}">
                  <a16:creationId xmlns:a16="http://schemas.microsoft.com/office/drawing/2014/main" id="{1EE9AF94-9E99-1AFB-4AA0-183AD4EA8EDB}"/>
                </a:ext>
              </a:extLst>
            </p:cNvPr>
            <p:cNvSpPr/>
            <p:nvPr/>
          </p:nvSpPr>
          <p:spPr>
            <a:xfrm>
              <a:off x="4622215" y="526158"/>
              <a:ext cx="2724559" cy="2724559"/>
            </a:xfrm>
            <a:prstGeom prst="donut">
              <a:avLst>
                <a:gd name="adj" fmla="val 75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050">
                <a:solidFill>
                  <a:schemeClr val="tx1"/>
                </a:solidFill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455C25F-0905-BF63-1EC0-E913900F708D}"/>
                </a:ext>
              </a:extLst>
            </p:cNvPr>
            <p:cNvCxnSpPr>
              <a:cxnSpLocks/>
              <a:stCxn id="45" idx="7"/>
              <a:endCxn id="45" idx="3"/>
            </p:cNvCxnSpPr>
            <p:nvPr/>
          </p:nvCxnSpPr>
          <p:spPr>
            <a:xfrm flipH="1">
              <a:off x="9586591" y="925160"/>
              <a:ext cx="1926555" cy="1926555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ドーナツ 44">
              <a:extLst>
                <a:ext uri="{FF2B5EF4-FFF2-40B4-BE49-F238E27FC236}">
                  <a16:creationId xmlns:a16="http://schemas.microsoft.com/office/drawing/2014/main" id="{AFC9267A-975D-5E28-65B8-5A648C2127DA}"/>
                </a:ext>
              </a:extLst>
            </p:cNvPr>
            <p:cNvSpPr/>
            <p:nvPr/>
          </p:nvSpPr>
          <p:spPr>
            <a:xfrm>
              <a:off x="9187589" y="526158"/>
              <a:ext cx="2724559" cy="2724559"/>
            </a:xfrm>
            <a:prstGeom prst="donut">
              <a:avLst>
                <a:gd name="adj" fmla="val 75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US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6AB761C-A7F8-016B-0EF9-C9E2D214EF5B}"/>
                </a:ext>
              </a:extLst>
            </p:cNvPr>
            <p:cNvSpPr txBox="1"/>
            <p:nvPr/>
          </p:nvSpPr>
          <p:spPr>
            <a:xfrm>
              <a:off x="9614646" y="1596047"/>
              <a:ext cx="2036687" cy="662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陰部洗浄</a:t>
              </a:r>
              <a:endParaRPr kumimoji="1" lang="ja-US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5E511D6-020F-D6D1-B388-A0D6E89E32C4}"/>
                </a:ext>
              </a:extLst>
            </p:cNvPr>
            <p:cNvSpPr txBox="1"/>
            <p:nvPr/>
          </p:nvSpPr>
          <p:spPr>
            <a:xfrm rot="1800000">
              <a:off x="7706767" y="1051679"/>
              <a:ext cx="1019405" cy="1915795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US" altLang="en-US" sz="2800" b="1" dirty="0">
                  <a:solidFill>
                    <a:srgbClr val="FF0000"/>
                  </a:solidFill>
                </a:rPr>
                <a:t>不要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8E51E4C-BF7D-EFBF-C1E3-B1BDCC7C2903}"/>
                </a:ext>
              </a:extLst>
            </p:cNvPr>
            <p:cNvSpPr txBox="1"/>
            <p:nvPr/>
          </p:nvSpPr>
          <p:spPr>
            <a:xfrm>
              <a:off x="4679784" y="1538083"/>
              <a:ext cx="2469403" cy="662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US" altLang="en-US" sz="2000" b="1" dirty="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オムツ交換</a:t>
              </a:r>
            </a:p>
          </p:txBody>
        </p:sp>
      </p:grpSp>
      <p:sp>
        <p:nvSpPr>
          <p:cNvPr id="15" name="下矢印 14">
            <a:extLst>
              <a:ext uri="{FF2B5EF4-FFF2-40B4-BE49-F238E27FC236}">
                <a16:creationId xmlns:a16="http://schemas.microsoft.com/office/drawing/2014/main" id="{E64025D5-1A46-C6CB-DE4E-00FE04EC1E1C}"/>
              </a:ext>
            </a:extLst>
          </p:cNvPr>
          <p:cNvSpPr/>
          <p:nvPr/>
        </p:nvSpPr>
        <p:spPr>
          <a:xfrm>
            <a:off x="1713002" y="2698750"/>
            <a:ext cx="428641" cy="424875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5540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443A-D7D7-E1D2-D5DD-9A4871F7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AA55613-3F78-83A6-244A-AA0D8052D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14" y="1434186"/>
            <a:ext cx="4080933" cy="1905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779EB5-4BBE-65BC-46A3-87F746B0BC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15837" y="1225070"/>
            <a:ext cx="4343936" cy="32586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14A15E-5A4A-2878-D75E-18826E906393}"/>
              </a:ext>
            </a:extLst>
          </p:cNvPr>
          <p:cNvSpPr txBox="1"/>
          <p:nvPr/>
        </p:nvSpPr>
        <p:spPr>
          <a:xfrm>
            <a:off x="5495585" y="4483756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i="1" dirty="0"/>
              <a:t>オムツの下で約</a:t>
            </a:r>
            <a:r>
              <a:rPr kumimoji="1" lang="en-US" altLang="ja-US" i="1" dirty="0"/>
              <a:t>600ml</a:t>
            </a:r>
            <a:r>
              <a:rPr kumimoji="1" lang="ja-US" altLang="en-US" i="1" dirty="0"/>
              <a:t>排尿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9859F9-2082-956A-C819-ECF68BFD1EFD}"/>
              </a:ext>
            </a:extLst>
          </p:cNvPr>
          <p:cNvSpPr txBox="1"/>
          <p:nvPr/>
        </p:nvSpPr>
        <p:spPr>
          <a:xfrm>
            <a:off x="4615837" y="4791464"/>
            <a:ext cx="46089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sz="1500" dirty="0"/>
              <a:t>（</a:t>
            </a:r>
            <a:r>
              <a:rPr kumimoji="1" lang="en-US" altLang="ja-US" sz="1500" dirty="0"/>
              <a:t>※</a:t>
            </a:r>
            <a:r>
              <a:rPr kumimoji="1" lang="ja-US" altLang="en-US" sz="1500" dirty="0"/>
              <a:t>撮影のために男性器から本体を外しています）</a:t>
            </a:r>
          </a:p>
        </p:txBody>
      </p:sp>
      <p:sp>
        <p:nvSpPr>
          <p:cNvPr id="3" name="四角形">
            <a:extLst>
              <a:ext uri="{FF2B5EF4-FFF2-40B4-BE49-F238E27FC236}">
                <a16:creationId xmlns:a16="http://schemas.microsoft.com/office/drawing/2014/main" id="{E10C109B-2598-CA77-3C1B-78C9579F239A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6" name="会社情報">
            <a:extLst>
              <a:ext uri="{FF2B5EF4-FFF2-40B4-BE49-F238E27FC236}">
                <a16:creationId xmlns:a16="http://schemas.microsoft.com/office/drawing/2014/main" id="{EEB520E9-7A1C-5FE2-EBAB-E9A1D73FD9D5}"/>
              </a:ext>
            </a:extLst>
          </p:cNvPr>
          <p:cNvSpPr txBox="1"/>
          <p:nvPr/>
        </p:nvSpPr>
        <p:spPr>
          <a:xfrm>
            <a:off x="295687" y="91870"/>
            <a:ext cx="283250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夜間のご利用の事例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BECBAC-F335-BAA5-C0A7-894EBFA3F6D5}"/>
              </a:ext>
            </a:extLst>
          </p:cNvPr>
          <p:cNvSpPr txBox="1"/>
          <p:nvPr/>
        </p:nvSpPr>
        <p:spPr>
          <a:xfrm>
            <a:off x="0" y="343599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夕食後、オムツの下に装着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B08D43-504D-507A-67E7-D417BA235597}"/>
              </a:ext>
            </a:extLst>
          </p:cNvPr>
          <p:cNvSpPr txBox="1"/>
          <p:nvPr/>
        </p:nvSpPr>
        <p:spPr>
          <a:xfrm>
            <a:off x="6336399" y="7383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翌朝</a:t>
            </a:r>
          </a:p>
        </p:txBody>
      </p:sp>
    </p:spTree>
    <p:extLst>
      <p:ext uri="{BB962C8B-B14F-4D97-AF65-F5344CB8AC3E}">
        <p14:creationId xmlns:p14="http://schemas.microsoft.com/office/powerpoint/2010/main" val="40528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6E179-17BE-3E1B-5C43-D32BBCF7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B6E47A69-D52C-EFF5-9A13-59EB295AD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56" y="3030052"/>
            <a:ext cx="2833116" cy="188874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四角形">
            <a:extLst>
              <a:ext uri="{FF2B5EF4-FFF2-40B4-BE49-F238E27FC236}">
                <a16:creationId xmlns:a16="http://schemas.microsoft.com/office/drawing/2014/main" id="{06D115A1-8401-3DA6-9FD1-72CCC2FF8E9D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838577-F540-BA1F-C4AC-07A1FDEADB15}"/>
              </a:ext>
            </a:extLst>
          </p:cNvPr>
          <p:cNvSpPr txBox="1"/>
          <p:nvPr/>
        </p:nvSpPr>
        <p:spPr>
          <a:xfrm>
            <a:off x="1455760" y="75922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【</a:t>
            </a:r>
            <a:r>
              <a:rPr kumimoji="1" lang="ja-JP" altLang="en-US" sz="2000" b="1"/>
              <a:t>介護</a:t>
            </a:r>
            <a:r>
              <a:rPr kumimoji="1" lang="en-US" altLang="ja-JP" sz="2000" b="1" dirty="0"/>
              <a:t>】</a:t>
            </a:r>
            <a:endParaRPr kumimoji="1" lang="ja-JP" altLang="en-US" sz="2000" b="1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1623D9D-8FE7-4D89-7CAB-016C8049C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04" y="1159337"/>
            <a:ext cx="2668299" cy="1778866"/>
          </a:xfrm>
          <a:prstGeom prst="rect">
            <a:avLst/>
          </a:prstGeom>
          <a:effectLst>
            <a:softEdge rad="108836"/>
          </a:effectLst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35C275B5-F8BF-B8F2-0DA5-AC76D8E5509F}"/>
              </a:ext>
            </a:extLst>
          </p:cNvPr>
          <p:cNvSpPr txBox="1"/>
          <p:nvPr/>
        </p:nvSpPr>
        <p:spPr>
          <a:xfrm>
            <a:off x="312363" y="55639"/>
            <a:ext cx="283250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A0F610-B66C-E50F-0409-A0C141EDA91D}"/>
              </a:ext>
            </a:extLst>
          </p:cNvPr>
          <p:cNvSpPr txBox="1"/>
          <p:nvPr/>
        </p:nvSpPr>
        <p:spPr>
          <a:xfrm>
            <a:off x="4356100" y="250683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800" b="1"/>
              <a:t>平穏な朝を日常に！</a:t>
            </a:r>
          </a:p>
        </p:txBody>
      </p:sp>
    </p:spTree>
    <p:extLst>
      <p:ext uri="{BB962C8B-B14F-4D97-AF65-F5344CB8AC3E}">
        <p14:creationId xmlns:p14="http://schemas.microsoft.com/office/powerpoint/2010/main" val="22759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D7DF4-C5AC-E9AE-837C-6EBF9904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A933E3-243B-90DC-D73B-6E032AF1F55D}"/>
              </a:ext>
            </a:extLst>
          </p:cNvPr>
          <p:cNvGrpSpPr/>
          <p:nvPr/>
        </p:nvGrpSpPr>
        <p:grpSpPr>
          <a:xfrm>
            <a:off x="1434161" y="2317129"/>
            <a:ext cx="2952043" cy="509242"/>
            <a:chOff x="3149493" y="2317130"/>
            <a:chExt cx="2952043" cy="509242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05BDD3CB-9B1C-EC63-F565-B244A85934AC}"/>
                </a:ext>
              </a:extLst>
            </p:cNvPr>
            <p:cNvSpPr txBox="1"/>
            <p:nvPr/>
          </p:nvSpPr>
          <p:spPr>
            <a:xfrm>
              <a:off x="3149493" y="2317130"/>
              <a:ext cx="608948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4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D90D6109-8D84-9CAD-3D1F-2EDCF8F3E9E8}"/>
                </a:ext>
              </a:extLst>
            </p:cNvPr>
            <p:cNvSpPr txBox="1"/>
            <p:nvPr/>
          </p:nvSpPr>
          <p:spPr>
            <a:xfrm>
              <a:off x="4247247" y="2317130"/>
              <a:ext cx="1854289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lang="ja-JP" altLang="en-US" sz="3200" b="1" kern="0" spc="293">
                  <a:latin typeface="Yu Gothic" panose="020B0400000000000000" pitchFamily="34" charset="-128"/>
                  <a:ea typeface="Yu Gothic" panose="020B0400000000000000" pitchFamily="34" charset="-128"/>
                </a:rPr>
                <a:t>商品紹介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748C21B4-C62F-036E-B586-D9E1518E0481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0956" tIns="30956" rIns="30956" bIns="30956" anchor="ctr"/>
            <a:lstStyle/>
            <a:p>
              <a:pPr algn="ctr" defTabSz="688760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1950" b="1" kern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57CE39-B556-57E9-406D-FD9DAD250082}"/>
              </a:ext>
            </a:extLst>
          </p:cNvPr>
          <p:cNvSpPr txBox="1"/>
          <p:nvPr/>
        </p:nvSpPr>
        <p:spPr>
          <a:xfrm>
            <a:off x="5245771" y="2009352"/>
            <a:ext cx="246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b="1">
                <a:solidFill>
                  <a:schemeClr val="bg1"/>
                </a:solidFill>
              </a:rPr>
              <a:t>タイムシフト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53087A-788C-079A-4C30-BAF56605F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587" y="1934161"/>
            <a:ext cx="3993525" cy="11973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BE5A59-74A2-9F3B-7EDE-5E1E6D5D3B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7532" cy="8867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EF33B2F-ED69-5265-1281-3D5DC57C77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7" y="443369"/>
            <a:ext cx="2234758" cy="6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C1651-9760-9BAC-0363-C3F914D5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MESHIFT（タイムシフト）">
            <a:extLst>
              <a:ext uri="{FF2B5EF4-FFF2-40B4-BE49-F238E27FC236}">
                <a16:creationId xmlns:a16="http://schemas.microsoft.com/office/drawing/2014/main" id="{BA34F77B-CDC2-7C68-EC02-21611BD8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1284"/>
            <a:ext cx="4400550" cy="51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62DE617-78A4-199F-B1DF-B3CFE37D66D3}"/>
              </a:ext>
            </a:extLst>
          </p:cNvPr>
          <p:cNvSpPr/>
          <p:nvPr/>
        </p:nvSpPr>
        <p:spPr>
          <a:xfrm>
            <a:off x="3721100" y="307794"/>
            <a:ext cx="1955800" cy="4632506"/>
          </a:xfrm>
          <a:prstGeom prst="roundRect">
            <a:avLst>
              <a:gd name="adj" fmla="val 29870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2A04F0-1A23-0480-69C6-49248392CA17}"/>
              </a:ext>
            </a:extLst>
          </p:cNvPr>
          <p:cNvSpPr txBox="1"/>
          <p:nvPr/>
        </p:nvSpPr>
        <p:spPr>
          <a:xfrm>
            <a:off x="676890" y="3605071"/>
            <a:ext cx="3262432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TIMESHIFT</a:t>
            </a:r>
            <a:r>
              <a:rPr kumimoji="1" lang="ja-JP" altLang="en-US" sz="2800" b="1"/>
              <a:t>本体</a:t>
            </a:r>
          </a:p>
          <a:p>
            <a:r>
              <a:rPr kumimoji="1" lang="ja-JP" altLang="en-US" sz="2400" b="1"/>
              <a:t>（装着部＆尿バッグ）</a:t>
            </a: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3E05287E-0642-D054-C21C-89200A0E326F}"/>
              </a:ext>
            </a:extLst>
          </p:cNvPr>
          <p:cNvSpPr/>
          <p:nvPr/>
        </p:nvSpPr>
        <p:spPr>
          <a:xfrm>
            <a:off x="5849937" y="2787650"/>
            <a:ext cx="1452563" cy="1905000"/>
          </a:xfrm>
          <a:prstGeom prst="roundRect">
            <a:avLst>
              <a:gd name="adj" fmla="val 32514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9B3344-CFCC-0AB1-0FF1-1060EA374E48}"/>
              </a:ext>
            </a:extLst>
          </p:cNvPr>
          <p:cNvSpPr txBox="1"/>
          <p:nvPr/>
        </p:nvSpPr>
        <p:spPr>
          <a:xfrm>
            <a:off x="7189926" y="3800098"/>
            <a:ext cx="1415772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コック</a:t>
            </a:r>
            <a:endParaRPr kumimoji="1" lang="en-US" altLang="ja-JP" sz="2800" b="1" dirty="0"/>
          </a:p>
          <a:p>
            <a:r>
              <a:rPr kumimoji="1" lang="ja-JP" altLang="en-US" sz="2400" b="1"/>
              <a:t>（ふた）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191728-B407-3BEE-64AF-5D25269F2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90" y="645877"/>
            <a:ext cx="2762069" cy="3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A6DBC-8517-DEC2-95E0-CEE86AC3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4DBEF8-4411-8415-0E4B-A3CA9CE2D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006" y="152400"/>
            <a:ext cx="6261846" cy="48387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BBEE59-DF3C-88A4-6EDD-9F7CDD892B94}"/>
              </a:ext>
            </a:extLst>
          </p:cNvPr>
          <p:cNvSpPr txBox="1"/>
          <p:nvPr/>
        </p:nvSpPr>
        <p:spPr>
          <a:xfrm>
            <a:off x="359390" y="2866648"/>
            <a:ext cx="3262432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TIMESHIFT</a:t>
            </a:r>
            <a:r>
              <a:rPr kumimoji="1" lang="ja-JP" altLang="en-US" sz="2800" b="1"/>
              <a:t>本体</a:t>
            </a:r>
          </a:p>
          <a:p>
            <a:r>
              <a:rPr kumimoji="1" lang="ja-JP" altLang="en-US" sz="2400" b="1"/>
              <a:t>（装着部＆尿バッグ）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99E8AB1-5A54-8680-E6B1-B21334D5F945}"/>
              </a:ext>
            </a:extLst>
          </p:cNvPr>
          <p:cNvCxnSpPr/>
          <p:nvPr/>
        </p:nvCxnSpPr>
        <p:spPr>
          <a:xfrm flipV="1">
            <a:off x="2921000" y="1892300"/>
            <a:ext cx="1181100" cy="974348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D04827-DF63-5CAA-712D-191D3A507840}"/>
              </a:ext>
            </a:extLst>
          </p:cNvPr>
          <p:cNvSpPr txBox="1"/>
          <p:nvPr/>
        </p:nvSpPr>
        <p:spPr>
          <a:xfrm>
            <a:off x="7266966" y="1892300"/>
            <a:ext cx="1415772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コック</a:t>
            </a:r>
            <a:endParaRPr kumimoji="1" lang="en-US" altLang="ja-JP" sz="2800" b="1" dirty="0"/>
          </a:p>
          <a:p>
            <a:r>
              <a:rPr kumimoji="1" lang="ja-JP" altLang="en-US" sz="2400" b="1"/>
              <a:t>（ふた）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063BE62-838C-4EA4-313C-05B4351F7FF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310094" y="1752600"/>
            <a:ext cx="1956872" cy="585976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1CE4-A63C-E389-7D6E-357A5B3D2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MESHIFT（タイムシフト）">
            <a:extLst>
              <a:ext uri="{FF2B5EF4-FFF2-40B4-BE49-F238E27FC236}">
                <a16:creationId xmlns:a16="http://schemas.microsoft.com/office/drawing/2014/main" id="{97825405-A9E0-0A39-C3E3-131152D8E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1284"/>
            <a:ext cx="4400550" cy="51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24106C5E-6CA9-2132-13B3-F53791670E3C}"/>
              </a:ext>
            </a:extLst>
          </p:cNvPr>
          <p:cNvSpPr/>
          <p:nvPr/>
        </p:nvSpPr>
        <p:spPr>
          <a:xfrm>
            <a:off x="5849937" y="523718"/>
            <a:ext cx="1452563" cy="1905000"/>
          </a:xfrm>
          <a:prstGeom prst="roundRect">
            <a:avLst>
              <a:gd name="adj" fmla="val 32514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E4BF6B-E8DA-77BB-F350-71AB8651195A}"/>
              </a:ext>
            </a:extLst>
          </p:cNvPr>
          <p:cNvSpPr txBox="1"/>
          <p:nvPr/>
        </p:nvSpPr>
        <p:spPr>
          <a:xfrm>
            <a:off x="7067887" y="1731495"/>
            <a:ext cx="2031325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リング</a:t>
            </a:r>
            <a:endParaRPr kumimoji="1" lang="en-US" altLang="ja-JP" sz="2800" b="1" dirty="0"/>
          </a:p>
          <a:p>
            <a:r>
              <a:rPr kumimoji="1" lang="ja-JP" altLang="en-US" sz="2400" b="1"/>
              <a:t>（抜け防止）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6868E04-2677-92EB-1AC7-91DF648340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90" y="645877"/>
            <a:ext cx="2762069" cy="3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SHIFT（タイムシフト）">
            <a:extLst>
              <a:ext uri="{FF2B5EF4-FFF2-40B4-BE49-F238E27FC236}">
                <a16:creationId xmlns:a16="http://schemas.microsoft.com/office/drawing/2014/main" id="{89679530-E335-4479-5D53-6EFD9E576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65" y="706585"/>
            <a:ext cx="1755387" cy="21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4A86713-AFB0-05E1-27CE-9D937ADACF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25" y="706585"/>
            <a:ext cx="1721327" cy="21064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65F0AD-CBC1-4517-FF77-B185738C7DC4}"/>
              </a:ext>
            </a:extLst>
          </p:cNvPr>
          <p:cNvSpPr txBox="1"/>
          <p:nvPr/>
        </p:nvSpPr>
        <p:spPr>
          <a:xfrm>
            <a:off x="474417" y="396701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リング：包皮が動いて抜けることを防ぐ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AB0E2-A8DE-A296-788C-137902FAF5EF}"/>
              </a:ext>
            </a:extLst>
          </p:cNvPr>
          <p:cNvSpPr txBox="1"/>
          <p:nvPr/>
        </p:nvSpPr>
        <p:spPr>
          <a:xfrm>
            <a:off x="309317" y="2813049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（</a:t>
            </a:r>
            <a:r>
              <a:rPr kumimoji="1" lang="en-US" altLang="ja-JP" sz="2400" dirty="0"/>
              <a:t>※</a:t>
            </a:r>
            <a:r>
              <a:rPr kumimoji="1" lang="ja-JP" altLang="en-US" sz="2400"/>
              <a:t>本体と同じ超軟性・超伸長性の素材）</a:t>
            </a: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331ACE7B-3D00-41B0-B0EF-38730F92538C}"/>
              </a:ext>
            </a:extLst>
          </p:cNvPr>
          <p:cNvSpPr/>
          <p:nvPr/>
        </p:nvSpPr>
        <p:spPr>
          <a:xfrm>
            <a:off x="2060575" y="3497718"/>
            <a:ext cx="495300" cy="359039"/>
          </a:xfrm>
          <a:prstGeom prst="down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1BABD23-E354-21D5-3655-2949F1A8BC87}"/>
              </a:ext>
            </a:extLst>
          </p:cNvPr>
          <p:cNvCxnSpPr>
            <a:cxnSpLocks/>
          </p:cNvCxnSpPr>
          <p:nvPr/>
        </p:nvCxnSpPr>
        <p:spPr>
          <a:xfrm flipH="1">
            <a:off x="3325527" y="1028877"/>
            <a:ext cx="1652873" cy="4316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A49851-48F8-E58B-A1DF-77A034219DE6}"/>
              </a:ext>
            </a:extLst>
          </p:cNvPr>
          <p:cNvSpPr txBox="1"/>
          <p:nvPr/>
        </p:nvSpPr>
        <p:spPr>
          <a:xfrm>
            <a:off x="4996054" y="111536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/>
              <a:t>人間工学（エルゴノミクス）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784DDB-0780-2193-49C6-D6B4260E0467}"/>
              </a:ext>
            </a:extLst>
          </p:cNvPr>
          <p:cNvSpPr txBox="1"/>
          <p:nvPr/>
        </p:nvSpPr>
        <p:spPr>
          <a:xfrm>
            <a:off x="5063650" y="652967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尿道を圧迫しない形状</a:t>
            </a:r>
          </a:p>
        </p:txBody>
      </p:sp>
    </p:spTree>
    <p:extLst>
      <p:ext uri="{BB962C8B-B14F-4D97-AF65-F5344CB8AC3E}">
        <p14:creationId xmlns:p14="http://schemas.microsoft.com/office/powerpoint/2010/main" val="38101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">
            <a:extLst>
              <a:ext uri="{FF2B5EF4-FFF2-40B4-BE49-F238E27FC236}">
                <a16:creationId xmlns:a16="http://schemas.microsoft.com/office/drawing/2014/main" id="{AA10C934-3420-6828-6D11-5EA39EB91E88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4" name="会社情報">
            <a:extLst>
              <a:ext uri="{FF2B5EF4-FFF2-40B4-BE49-F238E27FC236}">
                <a16:creationId xmlns:a16="http://schemas.microsoft.com/office/drawing/2014/main" id="{CA2E385B-1290-8703-9E3A-F5112EA093D4}"/>
              </a:ext>
            </a:extLst>
          </p:cNvPr>
          <p:cNvSpPr txBox="1"/>
          <p:nvPr/>
        </p:nvSpPr>
        <p:spPr>
          <a:xfrm>
            <a:off x="312363" y="55639"/>
            <a:ext cx="190917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目指すゴール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8713B5-3863-3C7B-0462-88047E0A2057}"/>
              </a:ext>
            </a:extLst>
          </p:cNvPr>
          <p:cNvSpPr txBox="1"/>
          <p:nvPr/>
        </p:nvSpPr>
        <p:spPr>
          <a:xfrm>
            <a:off x="2006408" y="2222080"/>
            <a:ext cx="5713053" cy="76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b="1"/>
              <a:t>自分らしい生活を続けられる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994AE-FAA4-9480-BFEB-877834E2AC8B}"/>
              </a:ext>
            </a:extLst>
          </p:cNvPr>
          <p:cNvSpPr txBox="1"/>
          <p:nvPr/>
        </p:nvSpPr>
        <p:spPr>
          <a:xfrm>
            <a:off x="2809252" y="1841815"/>
            <a:ext cx="1614301" cy="76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b="1">
                <a:solidFill>
                  <a:srgbClr val="00B0F1"/>
                </a:solidFill>
              </a:rPr>
              <a:t>・・・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509A20-526F-E75F-53DD-F52F7A10A8FD}"/>
              </a:ext>
            </a:extLst>
          </p:cNvPr>
          <p:cNvSpPr txBox="1"/>
          <p:nvPr/>
        </p:nvSpPr>
        <p:spPr>
          <a:xfrm>
            <a:off x="598257" y="1097213"/>
            <a:ext cx="7809143" cy="59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/>
              <a:t>尿トラブルに対峙する</a:t>
            </a:r>
            <a:r>
              <a:rPr kumimoji="1" lang="ja-JP" altLang="en-US" sz="2400" b="1" dirty="0"/>
              <a:t>　</a:t>
            </a:r>
            <a:r>
              <a:rPr kumimoji="1" lang="ja-JP" altLang="en-US" sz="2400" b="1"/>
              <a:t>ご本人も　介護する人も</a:t>
            </a:r>
          </a:p>
        </p:txBody>
      </p:sp>
    </p:spTree>
    <p:extLst>
      <p:ext uri="{BB962C8B-B14F-4D97-AF65-F5344CB8AC3E}">
        <p14:creationId xmlns:p14="http://schemas.microsoft.com/office/powerpoint/2010/main" val="1160017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98865-6958-2BA4-FFBD-834012DD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IMESHIFT（タイムシフト）">
            <a:extLst>
              <a:ext uri="{FF2B5EF4-FFF2-40B4-BE49-F238E27FC236}">
                <a16:creationId xmlns:a16="http://schemas.microsoft.com/office/drawing/2014/main" id="{AF43D8B0-7EFF-1ED0-7239-63BDC129C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414" y="939800"/>
            <a:ext cx="2680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IMESHIFT（タイムシフト）">
            <a:extLst>
              <a:ext uri="{FF2B5EF4-FFF2-40B4-BE49-F238E27FC236}">
                <a16:creationId xmlns:a16="http://schemas.microsoft.com/office/drawing/2014/main" id="{CEE1D610-7C9F-B93E-1F50-B228441AA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03" y="939800"/>
            <a:ext cx="2680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77756-7827-B051-568C-03C5B2BD2EEE}"/>
              </a:ext>
            </a:extLst>
          </p:cNvPr>
          <p:cNvSpPr txBox="1"/>
          <p:nvPr/>
        </p:nvSpPr>
        <p:spPr>
          <a:xfrm>
            <a:off x="437535" y="177800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リングのもう一つの役割：サイズのバリエーション</a:t>
            </a:r>
          </a:p>
        </p:txBody>
      </p:sp>
    </p:spTree>
    <p:extLst>
      <p:ext uri="{BB962C8B-B14F-4D97-AF65-F5344CB8AC3E}">
        <p14:creationId xmlns:p14="http://schemas.microsoft.com/office/powerpoint/2010/main" val="31044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0CDB0-3A00-2650-8A54-5D4DE7C6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E7364B09-2A12-E559-033E-9BEB19C28430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6FE411B5-FC72-86A6-EEB4-48940DE27A52}"/>
              </a:ext>
            </a:extLst>
          </p:cNvPr>
          <p:cNvSpPr txBox="1"/>
          <p:nvPr/>
        </p:nvSpPr>
        <p:spPr>
          <a:xfrm>
            <a:off x="295687" y="91870"/>
            <a:ext cx="193951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専用下着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6597F5-54C3-6269-A372-CF2E818986BE}"/>
              </a:ext>
            </a:extLst>
          </p:cNvPr>
          <p:cNvSpPr txBox="1"/>
          <p:nvPr/>
        </p:nvSpPr>
        <p:spPr>
          <a:xfrm>
            <a:off x="253395" y="73510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アクティブに活動される方へ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2552A9-5D67-163B-B8E5-4B5E0088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218" y="1427658"/>
            <a:ext cx="5979319" cy="3400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6D304-8EFE-09E8-9EDE-6BDD9E4ED4CC}"/>
              </a:ext>
            </a:extLst>
          </p:cNvPr>
          <p:cNvSpPr txBox="1"/>
          <p:nvPr/>
        </p:nvSpPr>
        <p:spPr>
          <a:xfrm>
            <a:off x="3174715" y="27585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〜</a:t>
            </a:r>
            <a:r>
              <a:rPr kumimoji="1" lang="ja-JP" altLang="en-US"/>
              <a:t>動画</a:t>
            </a:r>
            <a:r>
              <a:rPr kumimoji="1" lang="en-US" altLang="ja-JP" dirty="0"/>
              <a:t>〜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E9DE7-AF7C-32D1-4E53-DD008379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1E4E58-E9BB-B441-7570-0B15C0C2EAA2}"/>
              </a:ext>
            </a:extLst>
          </p:cNvPr>
          <p:cNvGrpSpPr/>
          <p:nvPr/>
        </p:nvGrpSpPr>
        <p:grpSpPr>
          <a:xfrm>
            <a:off x="2200092" y="2317129"/>
            <a:ext cx="4743816" cy="509242"/>
            <a:chOff x="3149493" y="2317130"/>
            <a:chExt cx="4743816" cy="509242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AEC88627-4D81-6DAC-2652-E012F333D81F}"/>
                </a:ext>
              </a:extLst>
            </p:cNvPr>
            <p:cNvSpPr txBox="1"/>
            <p:nvPr/>
          </p:nvSpPr>
          <p:spPr>
            <a:xfrm>
              <a:off x="3149493" y="2317130"/>
              <a:ext cx="608948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3200" b="1" kern="0" spc="293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5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AF0515B1-ACD7-E481-F84F-7E50DFFBAAD9}"/>
                </a:ext>
              </a:extLst>
            </p:cNvPr>
            <p:cNvSpPr txBox="1"/>
            <p:nvPr/>
          </p:nvSpPr>
          <p:spPr>
            <a:xfrm>
              <a:off x="4247247" y="2317130"/>
              <a:ext cx="3646062" cy="509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0956" tIns="30956" rIns="30956" bIns="30956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485863" hangingPunct="0">
                <a:lnSpc>
                  <a:spcPct val="90000"/>
                </a:lnSpc>
                <a:defRPr/>
              </a:pPr>
              <a:r>
                <a:rPr lang="ja-JP" altLang="en-US" sz="3200" b="1" kern="0" spc="293">
                  <a:latin typeface="Yu Gothic" panose="020B0400000000000000" pitchFamily="34" charset="-128"/>
                  <a:ea typeface="Yu Gothic" panose="020B0400000000000000" pitchFamily="34" charset="-128"/>
                </a:rPr>
                <a:t>装着方法について</a:t>
              </a:r>
              <a:endParaRPr sz="3200" b="1" kern="0" spc="293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D32E9DBE-30D7-A126-36B3-FB320FDC82AB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30956" tIns="30956" rIns="30956" bIns="30956" anchor="ctr"/>
            <a:lstStyle/>
            <a:p>
              <a:pPr algn="ctr" defTabSz="688760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1950" b="1" kern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D7B60D17-E71F-ACB5-14A6-645D124304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7532" cy="8867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09E393-3EFD-693D-9AF6-7D9DD682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7" y="443369"/>
            <a:ext cx="2234758" cy="670033"/>
          </a:xfrm>
          <a:prstGeom prst="rect">
            <a:avLst/>
          </a:prstGeom>
        </p:spPr>
      </p:pic>
      <p:sp>
        <p:nvSpPr>
          <p:cNvPr id="6" name="会社概要">
            <a:extLst>
              <a:ext uri="{FF2B5EF4-FFF2-40B4-BE49-F238E27FC236}">
                <a16:creationId xmlns:a16="http://schemas.microsoft.com/office/drawing/2014/main" id="{D4F56411-74F4-FA96-84A7-2717F8F01079}"/>
              </a:ext>
            </a:extLst>
          </p:cNvPr>
          <p:cNvSpPr txBox="1"/>
          <p:nvPr/>
        </p:nvSpPr>
        <p:spPr>
          <a:xfrm>
            <a:off x="3332013" y="1682560"/>
            <a:ext cx="247997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>
              <a:defRPr sz="8000" spc="48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63" hangingPunct="0">
              <a:lnSpc>
                <a:spcPct val="90000"/>
              </a:lnSpc>
              <a:defRPr/>
            </a:pPr>
            <a:r>
              <a:rPr lang="ja-JP" altLang="en-US" sz="2400" b="1" kern="0" spc="293">
                <a:latin typeface="Yu Gothic" panose="020B0400000000000000" pitchFamily="34" charset="-128"/>
                <a:ea typeface="Yu Gothic" panose="020B0400000000000000" pitchFamily="34" charset="-128"/>
              </a:rPr>
              <a:t>体験型セミナー</a:t>
            </a:r>
            <a:endParaRPr sz="2400" b="1" kern="0" spc="293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8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CA008-4EE8-FE96-DFF5-664E4B041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MESHIFT（タイムシフト）">
            <a:extLst>
              <a:ext uri="{FF2B5EF4-FFF2-40B4-BE49-F238E27FC236}">
                <a16:creationId xmlns:a16="http://schemas.microsoft.com/office/drawing/2014/main" id="{A5DBC417-2592-3839-2A11-2EF82AF07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725" y="0"/>
            <a:ext cx="4400550" cy="51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線吹き出し 1 (枠付き) 2">
            <a:extLst>
              <a:ext uri="{FF2B5EF4-FFF2-40B4-BE49-F238E27FC236}">
                <a16:creationId xmlns:a16="http://schemas.microsoft.com/office/drawing/2014/main" id="{8023B5A3-A71A-6C20-E7A9-ADCB72CA4691}"/>
              </a:ext>
            </a:extLst>
          </p:cNvPr>
          <p:cNvSpPr/>
          <p:nvPr/>
        </p:nvSpPr>
        <p:spPr>
          <a:xfrm>
            <a:off x="863600" y="3708400"/>
            <a:ext cx="1282700" cy="609600"/>
          </a:xfrm>
          <a:prstGeom prst="borderCallout1">
            <a:avLst>
              <a:gd name="adj1" fmla="val 34135"/>
              <a:gd name="adj2" fmla="val 102057"/>
              <a:gd name="adj3" fmla="val -127564"/>
              <a:gd name="adj4" fmla="val 193962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本体</a:t>
            </a:r>
          </a:p>
        </p:txBody>
      </p:sp>
      <p:sp>
        <p:nvSpPr>
          <p:cNvPr id="4" name="線吹き出し 1 (枠付き) 3">
            <a:extLst>
              <a:ext uri="{FF2B5EF4-FFF2-40B4-BE49-F238E27FC236}">
                <a16:creationId xmlns:a16="http://schemas.microsoft.com/office/drawing/2014/main" id="{B2AE5DFD-CD78-985E-9F4C-8F56BD2F645D}"/>
              </a:ext>
            </a:extLst>
          </p:cNvPr>
          <p:cNvSpPr/>
          <p:nvPr/>
        </p:nvSpPr>
        <p:spPr>
          <a:xfrm>
            <a:off x="7366000" y="1765300"/>
            <a:ext cx="1651000" cy="609600"/>
          </a:xfrm>
          <a:prstGeom prst="borderCallout1">
            <a:avLst>
              <a:gd name="adj1" fmla="val 44552"/>
              <a:gd name="adj2" fmla="val -1903"/>
              <a:gd name="adj3" fmla="val -12980"/>
              <a:gd name="adj4" fmla="val -86358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リング</a:t>
            </a:r>
          </a:p>
        </p:txBody>
      </p:sp>
      <p:sp>
        <p:nvSpPr>
          <p:cNvPr id="5" name="線吹き出し 1 (枠付き) 4">
            <a:extLst>
              <a:ext uri="{FF2B5EF4-FFF2-40B4-BE49-F238E27FC236}">
                <a16:creationId xmlns:a16="http://schemas.microsoft.com/office/drawing/2014/main" id="{0AE21C2A-BD8D-DC20-904C-001B4E37635E}"/>
              </a:ext>
            </a:extLst>
          </p:cNvPr>
          <p:cNvSpPr/>
          <p:nvPr/>
        </p:nvSpPr>
        <p:spPr>
          <a:xfrm>
            <a:off x="7213600" y="4044950"/>
            <a:ext cx="1651000" cy="609600"/>
          </a:xfrm>
          <a:prstGeom prst="borderCallout1">
            <a:avLst>
              <a:gd name="adj1" fmla="val 44552"/>
              <a:gd name="adj2" fmla="val -1903"/>
              <a:gd name="adj3" fmla="val -12980"/>
              <a:gd name="adj4" fmla="val -86358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コック</a:t>
            </a:r>
          </a:p>
        </p:txBody>
      </p:sp>
    </p:spTree>
    <p:extLst>
      <p:ext uri="{BB962C8B-B14F-4D97-AF65-F5344CB8AC3E}">
        <p14:creationId xmlns:p14="http://schemas.microsoft.com/office/powerpoint/2010/main" val="42005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A2CCF-3A81-D5C5-5E2A-13AF1B65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58CAAF-9992-D1C4-5F08-9854059B7CC0}"/>
              </a:ext>
            </a:extLst>
          </p:cNvPr>
          <p:cNvSpPr txBox="1"/>
          <p:nvPr/>
        </p:nvSpPr>
        <p:spPr>
          <a:xfrm>
            <a:off x="41507" y="3953401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kumimoji="1" lang="ja-US" altLang="en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C59117-FC49-7D88-4E31-1AC603686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8" y="1041750"/>
            <a:ext cx="2880000" cy="2880000"/>
          </a:xfrm>
          <a:prstGeom prst="rect">
            <a:avLst/>
          </a:prstGeom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3E546D74-7565-AE4E-A112-5D19887FDF24}"/>
              </a:ext>
            </a:extLst>
          </p:cNvPr>
          <p:cNvSpPr txBox="1"/>
          <p:nvPr/>
        </p:nvSpPr>
        <p:spPr>
          <a:xfrm>
            <a:off x="4232965" y="106515"/>
            <a:ext cx="883254" cy="55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手順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667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6000B-6E84-FEE9-DF67-75883F80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9C8E2C-3946-9EC6-4183-2D12069CF399}"/>
              </a:ext>
            </a:extLst>
          </p:cNvPr>
          <p:cNvSpPr txBox="1"/>
          <p:nvPr/>
        </p:nvSpPr>
        <p:spPr>
          <a:xfrm>
            <a:off x="3383213" y="3953401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kumimoji="1" lang="ja-US" altLang="en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リング装着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D6E172-98CF-9599-EFC5-D4CBB4A364C5}"/>
              </a:ext>
            </a:extLst>
          </p:cNvPr>
          <p:cNvSpPr txBox="1"/>
          <p:nvPr/>
        </p:nvSpPr>
        <p:spPr>
          <a:xfrm>
            <a:off x="41507" y="3953401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kumimoji="1" lang="ja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EC47B7-6267-EE47-7BDF-4E0753BE9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45" y="1041750"/>
            <a:ext cx="2886546" cy="288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FD19F5-7335-0D6E-78F8-33EF0583AE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8" y="1041750"/>
            <a:ext cx="2880000" cy="2880000"/>
          </a:xfrm>
          <a:prstGeom prst="rect">
            <a:avLst/>
          </a:prstGeom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758C695B-D14B-8D91-AD59-37673467B654}"/>
              </a:ext>
            </a:extLst>
          </p:cNvPr>
          <p:cNvSpPr txBox="1"/>
          <p:nvPr/>
        </p:nvSpPr>
        <p:spPr>
          <a:xfrm>
            <a:off x="4232965" y="106515"/>
            <a:ext cx="883254" cy="55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手順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778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7677792-E4C9-295F-12F9-F304AAE67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057" y="1041750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CB7B56-AA74-95DA-68B9-3EFD8E2D10DC}"/>
              </a:ext>
            </a:extLst>
          </p:cNvPr>
          <p:cNvSpPr txBox="1"/>
          <p:nvPr/>
        </p:nvSpPr>
        <p:spPr>
          <a:xfrm>
            <a:off x="3383213" y="3953401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kumimoji="1" lang="ja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リング装着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78B92B-7B3A-3756-A0FE-CFF0BABD7507}"/>
              </a:ext>
            </a:extLst>
          </p:cNvPr>
          <p:cNvSpPr txBox="1"/>
          <p:nvPr/>
        </p:nvSpPr>
        <p:spPr>
          <a:xfrm>
            <a:off x="41507" y="3953401"/>
            <a:ext cx="310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kumimoji="1" lang="ja-US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525172-83B9-8E26-0DA5-74285FAE590C}"/>
              </a:ext>
            </a:extLst>
          </p:cNvPr>
          <p:cNvSpPr txBox="1"/>
          <p:nvPr/>
        </p:nvSpPr>
        <p:spPr>
          <a:xfrm>
            <a:off x="6579013" y="3953401"/>
            <a:ext cx="201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③</a:t>
            </a:r>
            <a:r>
              <a:rPr kumimoji="1" lang="ja-US" altLang="en-US" sz="28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本体装着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134F28-8B17-04DE-54B8-8C8649C18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145" y="1041750"/>
            <a:ext cx="2886546" cy="288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4D5CA9-331E-0816-612A-65AB56101B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8" y="1041750"/>
            <a:ext cx="2880000" cy="2880000"/>
          </a:xfrm>
          <a:prstGeom prst="rect">
            <a:avLst/>
          </a:prstGeom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EA5D4E22-A17E-1C2E-F44C-F2CDD0C4B304}"/>
              </a:ext>
            </a:extLst>
          </p:cNvPr>
          <p:cNvSpPr txBox="1"/>
          <p:nvPr/>
        </p:nvSpPr>
        <p:spPr>
          <a:xfrm>
            <a:off x="4232965" y="106515"/>
            <a:ext cx="883254" cy="55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手順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142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94B3F6-D103-7E35-6119-27EED9EA7242}"/>
              </a:ext>
            </a:extLst>
          </p:cNvPr>
          <p:cNvSpPr txBox="1"/>
          <p:nvPr/>
        </p:nvSpPr>
        <p:spPr>
          <a:xfrm>
            <a:off x="606600" y="2306293"/>
            <a:ext cx="33265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kumimoji="1" lang="ja-US" altLang="en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49B1F6-FE5A-6051-6C73-785809F61C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02195"/>
            <a:ext cx="3939111" cy="39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66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C33BD-2783-5917-AEC3-9D76C95F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79B572-2C4B-2905-A85C-5682F4050884}"/>
              </a:ext>
            </a:extLst>
          </p:cNvPr>
          <p:cNvSpPr txBox="1"/>
          <p:nvPr/>
        </p:nvSpPr>
        <p:spPr>
          <a:xfrm>
            <a:off x="2427823" y="237169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i="1"/>
              <a:t>・・・コック取り付けの動画・・・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2736265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7F8598-63AF-6C91-DB73-C72CE53E9DA3}"/>
              </a:ext>
            </a:extLst>
          </p:cNvPr>
          <p:cNvSpPr txBox="1"/>
          <p:nvPr/>
        </p:nvSpPr>
        <p:spPr>
          <a:xfrm>
            <a:off x="1401901" y="2279362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実際にコックを付けてみましょう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D80365-7CAC-77DA-1D63-DFDADCC405E7}"/>
              </a:ext>
            </a:extLst>
          </p:cNvPr>
          <p:cNvSpPr txBox="1"/>
          <p:nvPr/>
        </p:nvSpPr>
        <p:spPr>
          <a:xfrm>
            <a:off x="1028700" y="10795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体験１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2282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吹き出し 21">
            <a:extLst>
              <a:ext uri="{FF2B5EF4-FFF2-40B4-BE49-F238E27FC236}">
                <a16:creationId xmlns:a16="http://schemas.microsoft.com/office/drawing/2014/main" id="{9707B7FA-E878-5449-564E-DFB75376B17C}"/>
              </a:ext>
            </a:extLst>
          </p:cNvPr>
          <p:cNvSpPr/>
          <p:nvPr/>
        </p:nvSpPr>
        <p:spPr>
          <a:xfrm>
            <a:off x="682958" y="4256854"/>
            <a:ext cx="5765286" cy="448927"/>
          </a:xfrm>
          <a:prstGeom prst="wedgeRoundRectCallout">
            <a:avLst>
              <a:gd name="adj1" fmla="val 52810"/>
              <a:gd name="adj2" fmla="val -34451"/>
              <a:gd name="adj3" fmla="val 16667"/>
            </a:avLst>
          </a:prstGeom>
          <a:solidFill>
            <a:srgbClr val="62D1F9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 b="1"/>
          </a:p>
        </p:txBody>
      </p:sp>
      <p:sp>
        <p:nvSpPr>
          <p:cNvPr id="19" name="角丸四角形吹き出し 18">
            <a:extLst>
              <a:ext uri="{FF2B5EF4-FFF2-40B4-BE49-F238E27FC236}">
                <a16:creationId xmlns:a16="http://schemas.microsoft.com/office/drawing/2014/main" id="{4867E3FB-8E78-A4B4-46CC-76C016983B3C}"/>
              </a:ext>
            </a:extLst>
          </p:cNvPr>
          <p:cNvSpPr/>
          <p:nvPr/>
        </p:nvSpPr>
        <p:spPr>
          <a:xfrm>
            <a:off x="327445" y="3349549"/>
            <a:ext cx="5890380" cy="669808"/>
          </a:xfrm>
          <a:prstGeom prst="wedgeRoundRectCallout">
            <a:avLst>
              <a:gd name="adj1" fmla="val -51935"/>
              <a:gd name="adj2" fmla="val -401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18AB402C-8438-2084-455E-CABF3279A406}"/>
              </a:ext>
            </a:extLst>
          </p:cNvPr>
          <p:cNvSpPr/>
          <p:nvPr/>
        </p:nvSpPr>
        <p:spPr>
          <a:xfrm>
            <a:off x="883733" y="2686459"/>
            <a:ext cx="5564511" cy="410906"/>
          </a:xfrm>
          <a:prstGeom prst="wedgeRoundRectCallout">
            <a:avLst>
              <a:gd name="adj1" fmla="val 53251"/>
              <a:gd name="adj2" fmla="val -26724"/>
              <a:gd name="adj3" fmla="val 16667"/>
            </a:avLst>
          </a:prstGeom>
          <a:solidFill>
            <a:srgbClr val="62D1F9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 b="1">
              <a:solidFill>
                <a:schemeClr val="tx1"/>
              </a:solidFill>
            </a:endParaRP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F15FCE07-53A0-05B8-9E0C-BD67DF03B06E}"/>
              </a:ext>
            </a:extLst>
          </p:cNvPr>
          <p:cNvSpPr/>
          <p:nvPr/>
        </p:nvSpPr>
        <p:spPr>
          <a:xfrm>
            <a:off x="327445" y="2071978"/>
            <a:ext cx="5909044" cy="381765"/>
          </a:xfrm>
          <a:prstGeom prst="wedgeRoundRectCallout">
            <a:avLst>
              <a:gd name="adj1" fmla="val -51935"/>
              <a:gd name="adj2" fmla="val -4011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7ADB17F4-073D-BF0E-C010-00822018893D}"/>
              </a:ext>
            </a:extLst>
          </p:cNvPr>
          <p:cNvSpPr/>
          <p:nvPr/>
        </p:nvSpPr>
        <p:spPr>
          <a:xfrm>
            <a:off x="1012312" y="1478816"/>
            <a:ext cx="5435932" cy="342326"/>
          </a:xfrm>
          <a:prstGeom prst="wedgeRoundRectCallout">
            <a:avLst>
              <a:gd name="adj1" fmla="val 53251"/>
              <a:gd name="adj2" fmla="val -26724"/>
              <a:gd name="adj3" fmla="val 16667"/>
            </a:avLst>
          </a:prstGeom>
          <a:solidFill>
            <a:srgbClr val="62D1F9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5045EF62-F8C1-080C-B3B1-EFFD8DA571FC}"/>
              </a:ext>
            </a:extLst>
          </p:cNvPr>
          <p:cNvSpPr/>
          <p:nvPr/>
        </p:nvSpPr>
        <p:spPr>
          <a:xfrm>
            <a:off x="327445" y="780898"/>
            <a:ext cx="5715723" cy="396695"/>
          </a:xfrm>
          <a:prstGeom prst="wedgeRoundRectCallout">
            <a:avLst>
              <a:gd name="adj1" fmla="val -53823"/>
              <a:gd name="adj2" fmla="val -391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3" name="四角形">
            <a:extLst>
              <a:ext uri="{FF2B5EF4-FFF2-40B4-BE49-F238E27FC236}">
                <a16:creationId xmlns:a16="http://schemas.microsoft.com/office/drawing/2014/main" id="{C8290136-3779-1BBA-1424-5EB4453B9A70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4" name="会社情報">
            <a:extLst>
              <a:ext uri="{FF2B5EF4-FFF2-40B4-BE49-F238E27FC236}">
                <a16:creationId xmlns:a16="http://schemas.microsoft.com/office/drawing/2014/main" id="{ADAE87E2-1DD2-6621-A4CB-88CF7F395449}"/>
              </a:ext>
            </a:extLst>
          </p:cNvPr>
          <p:cNvSpPr txBox="1"/>
          <p:nvPr/>
        </p:nvSpPr>
        <p:spPr>
          <a:xfrm>
            <a:off x="295687" y="91870"/>
            <a:ext cx="7731283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en-US" altLang="ja-JP" sz="2400" b="1" kern="0" dirty="0">
                <a:latin typeface="Yu Gothic" panose="020B0400000000000000" pitchFamily="34" charset="-128"/>
                <a:ea typeface="Yu Gothic" panose="020B0400000000000000" pitchFamily="34" charset="-128"/>
              </a:rPr>
              <a:t>TIMESHIFT </a:t>
            </a: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ご利用者様の声（セルフケア・ユーザー）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7123E3-55D4-F2DA-D735-3AE82FE00E8F}"/>
              </a:ext>
            </a:extLst>
          </p:cNvPr>
          <p:cNvSpPr txBox="1"/>
          <p:nvPr/>
        </p:nvSpPr>
        <p:spPr>
          <a:xfrm>
            <a:off x="1060136" y="81124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b="1" dirty="0"/>
              <a:t>１０年ぶりにゴルフに復帰できました！</a:t>
            </a:r>
            <a:endParaRPr kumimoji="1" lang="en-US" altLang="ja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EDC60D-D9C1-95FF-C651-2DCF39827AF7}"/>
              </a:ext>
            </a:extLst>
          </p:cNvPr>
          <p:cNvSpPr txBox="1"/>
          <p:nvPr/>
        </p:nvSpPr>
        <p:spPr>
          <a:xfrm>
            <a:off x="1093260" y="147583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b="1" dirty="0"/>
              <a:t>バスと電車を乗り継いで妻と食事に行けました！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A03ADB-323A-8BB0-9B75-6F752440AD21}"/>
              </a:ext>
            </a:extLst>
          </p:cNvPr>
          <p:cNvSpPr txBox="1"/>
          <p:nvPr/>
        </p:nvSpPr>
        <p:spPr>
          <a:xfrm>
            <a:off x="337267" y="2083627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b="1" dirty="0"/>
              <a:t>最後まで席を立つことなく映画館で映画を観れました！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F56F4A-1AA3-87FC-9E61-7ADE967D1886}"/>
              </a:ext>
            </a:extLst>
          </p:cNvPr>
          <p:cNvSpPr txBox="1"/>
          <p:nvPr/>
        </p:nvSpPr>
        <p:spPr>
          <a:xfrm>
            <a:off x="951612" y="272803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b="1" dirty="0"/>
              <a:t>大好きなボランティア活動を再開できました！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33E956-E230-9358-FDF4-07D63761B9BD}"/>
              </a:ext>
            </a:extLst>
          </p:cNvPr>
          <p:cNvSpPr txBox="1"/>
          <p:nvPr/>
        </p:nvSpPr>
        <p:spPr>
          <a:xfrm>
            <a:off x="1175539" y="4808915"/>
            <a:ext cx="553998" cy="3536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US" sz="2400" b="1" dirty="0">
                <a:solidFill>
                  <a:srgbClr val="0070C0"/>
                </a:solidFill>
              </a:rPr>
              <a:t>…</a:t>
            </a:r>
            <a:endParaRPr kumimoji="1" lang="ja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9C2242-9845-3408-D5E9-112781FE5CC8}"/>
              </a:ext>
            </a:extLst>
          </p:cNvPr>
          <p:cNvSpPr txBox="1"/>
          <p:nvPr/>
        </p:nvSpPr>
        <p:spPr>
          <a:xfrm>
            <a:off x="4061862" y="1146714"/>
            <a:ext cx="212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 １０年前に</a:t>
            </a:r>
            <a:r>
              <a:rPr kumimoji="1" lang="ja-US" altLang="en-US" sz="1200">
                <a:solidFill>
                  <a:srgbClr val="0070C0"/>
                </a:solidFill>
              </a:rPr>
              <a:t>前立腺全摘</a:t>
            </a:r>
            <a:endParaRPr kumimoji="1" lang="ja-US" altLang="en-US" sz="12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246F0E-C469-829D-97BC-7BCAF7386D25}"/>
              </a:ext>
            </a:extLst>
          </p:cNvPr>
          <p:cNvSpPr txBox="1"/>
          <p:nvPr/>
        </p:nvSpPr>
        <p:spPr>
          <a:xfrm>
            <a:off x="4865777" y="1787468"/>
            <a:ext cx="1733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</a:t>
            </a:r>
            <a:r>
              <a:rPr kumimoji="1" lang="ja-US" altLang="en-US" sz="1200" dirty="0">
                <a:solidFill>
                  <a:srgbClr val="0070C0"/>
                </a:solidFill>
              </a:rPr>
              <a:t>パーキンソン病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737AFC-69F8-BEDB-608C-353FE3136D70}"/>
              </a:ext>
            </a:extLst>
          </p:cNvPr>
          <p:cNvSpPr txBox="1"/>
          <p:nvPr/>
        </p:nvSpPr>
        <p:spPr>
          <a:xfrm>
            <a:off x="5129067" y="2420994"/>
            <a:ext cx="136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</a:t>
            </a:r>
            <a:r>
              <a:rPr kumimoji="1" lang="ja-US" altLang="en-US" sz="1200" dirty="0">
                <a:solidFill>
                  <a:srgbClr val="0070C0"/>
                </a:solidFill>
              </a:rPr>
              <a:t>過活動膀胱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E3B388-3EF1-22D1-2AEF-9C678297EC60}"/>
              </a:ext>
            </a:extLst>
          </p:cNvPr>
          <p:cNvSpPr txBox="1"/>
          <p:nvPr/>
        </p:nvSpPr>
        <p:spPr>
          <a:xfrm>
            <a:off x="4647052" y="3086852"/>
            <a:ext cx="1970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</a:t>
            </a:r>
            <a:r>
              <a:rPr kumimoji="1" lang="ja-US" altLang="en-US" sz="1200" dirty="0">
                <a:solidFill>
                  <a:srgbClr val="0070C0"/>
                </a:solidFill>
              </a:rPr>
              <a:t>前立腺全摘後、数年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2F1DE1-97FF-562C-C5BE-2A0FFA594A77}"/>
              </a:ext>
            </a:extLst>
          </p:cNvPr>
          <p:cNvSpPr txBox="1"/>
          <p:nvPr/>
        </p:nvSpPr>
        <p:spPr>
          <a:xfrm>
            <a:off x="324091" y="3384844"/>
            <a:ext cx="596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US" altLang="en-US" b="1" dirty="0"/>
              <a:t>ウォーキング、庭の剪定に家庭菜園</a:t>
            </a:r>
            <a:r>
              <a:rPr kumimoji="1" lang="ja-US" altLang="en-US" b="1"/>
              <a:t>、さらに冬タイヤへの交換作業など以前と同じ生活ができた</a:t>
            </a:r>
            <a:r>
              <a:rPr kumimoji="1" lang="ja-US" altLang="en-US" b="1" dirty="0"/>
              <a:t>！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CEFF1A-E0CA-5302-2C71-FF611804F910}"/>
              </a:ext>
            </a:extLst>
          </p:cNvPr>
          <p:cNvSpPr txBox="1"/>
          <p:nvPr/>
        </p:nvSpPr>
        <p:spPr>
          <a:xfrm>
            <a:off x="3638912" y="3989720"/>
            <a:ext cx="2960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</a:t>
            </a:r>
            <a:r>
              <a:rPr kumimoji="1" lang="ja-US" altLang="en-US" sz="1200" dirty="0">
                <a:solidFill>
                  <a:srgbClr val="0070C0"/>
                </a:solidFill>
              </a:rPr>
              <a:t>前立腺全摘６週間後からスタート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8CBE9-2702-8CAB-B940-91F10CD664CC}"/>
              </a:ext>
            </a:extLst>
          </p:cNvPr>
          <p:cNvSpPr txBox="1"/>
          <p:nvPr/>
        </p:nvSpPr>
        <p:spPr>
          <a:xfrm>
            <a:off x="1223711" y="430303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b="1"/>
              <a:t>術後、</a:t>
            </a:r>
            <a:r>
              <a:rPr kumimoji="1" lang="ja-JP" altLang="en-US" b="1"/>
              <a:t>すぐに</a:t>
            </a:r>
            <a:r>
              <a:rPr kumimoji="1" lang="ja-US" altLang="en-US" b="1"/>
              <a:t>ゴルフに復帰できました</a:t>
            </a:r>
            <a:r>
              <a:rPr kumimoji="1" lang="ja-US" altLang="en-US" b="1" dirty="0"/>
              <a:t>！</a:t>
            </a:r>
            <a:endParaRPr kumimoji="1" lang="en-US" altLang="ja-US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363E3F-E3D9-B6EE-7693-D545EBEE685A}"/>
              </a:ext>
            </a:extLst>
          </p:cNvPr>
          <p:cNvSpPr txBox="1"/>
          <p:nvPr/>
        </p:nvSpPr>
        <p:spPr>
          <a:xfrm>
            <a:off x="5096498" y="4683456"/>
            <a:ext cx="1534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US" sz="1200" dirty="0">
                <a:solidFill>
                  <a:srgbClr val="0070C0"/>
                </a:solidFill>
              </a:rPr>
              <a:t>※</a:t>
            </a:r>
            <a:r>
              <a:rPr kumimoji="1" lang="ja-US" altLang="en-US" sz="1200" dirty="0">
                <a:solidFill>
                  <a:srgbClr val="0070C0"/>
                </a:solidFill>
              </a:rPr>
              <a:t>前立腺全摘後</a:t>
            </a:r>
          </a:p>
        </p:txBody>
      </p:sp>
      <p:pic>
        <p:nvPicPr>
          <p:cNvPr id="24" name="Picture 2" descr="ゴルフをしている人のイラスト（ゴルフ場）">
            <a:extLst>
              <a:ext uri="{FF2B5EF4-FFF2-40B4-BE49-F238E27FC236}">
                <a16:creationId xmlns:a16="http://schemas.microsoft.com/office/drawing/2014/main" id="{408DBB30-FF58-2C7B-FCBC-2AE8EE99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981" y="730466"/>
            <a:ext cx="1020981" cy="1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庭師のお爺さんのイラスト">
            <a:extLst>
              <a:ext uri="{FF2B5EF4-FFF2-40B4-BE49-F238E27FC236}">
                <a16:creationId xmlns:a16="http://schemas.microsoft.com/office/drawing/2014/main" id="{D624BB00-AC5F-E505-B2D5-06CE4C5B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351" y="1345042"/>
            <a:ext cx="815647" cy="10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ドライブ・運転のイラスト「おじいさん」">
            <a:extLst>
              <a:ext uri="{FF2B5EF4-FFF2-40B4-BE49-F238E27FC236}">
                <a16:creationId xmlns:a16="http://schemas.microsoft.com/office/drawing/2014/main" id="{4E76FD86-F10A-B3ED-78A5-9A515E77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48" y="1914367"/>
            <a:ext cx="1019560" cy="7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レストランでディナーを食べるカップルのイラスト">
            <a:extLst>
              <a:ext uri="{FF2B5EF4-FFF2-40B4-BE49-F238E27FC236}">
                <a16:creationId xmlns:a16="http://schemas.microsoft.com/office/drawing/2014/main" id="{5D145206-B292-48AA-492A-3EB3AD5E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732" y="2268832"/>
            <a:ext cx="1019559" cy="10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舞台鑑賞のイラスト">
            <a:extLst>
              <a:ext uri="{FF2B5EF4-FFF2-40B4-BE49-F238E27FC236}">
                <a16:creationId xmlns:a16="http://schemas.microsoft.com/office/drawing/2014/main" id="{78865AD8-CAB4-CC2D-0792-978ABEE2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304" y="2736604"/>
            <a:ext cx="1118597" cy="9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カラオケを歌うお爺さんとお婆さんのイラスト">
            <a:extLst>
              <a:ext uri="{FF2B5EF4-FFF2-40B4-BE49-F238E27FC236}">
                <a16:creationId xmlns:a16="http://schemas.microsoft.com/office/drawing/2014/main" id="{7DEACF18-D53D-3637-020A-26758ACC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198" y="3270045"/>
            <a:ext cx="1031239" cy="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ウォーキングをするお爺さんのイラスト（帽子付き）">
            <a:extLst>
              <a:ext uri="{FF2B5EF4-FFF2-40B4-BE49-F238E27FC236}">
                <a16:creationId xmlns:a16="http://schemas.microsoft.com/office/drawing/2014/main" id="{979A6986-E718-AA90-6181-F440BFFF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175" y="679724"/>
            <a:ext cx="703340" cy="10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旅行をする高齢者のイラスト（三人組）">
            <a:extLst>
              <a:ext uri="{FF2B5EF4-FFF2-40B4-BE49-F238E27FC236}">
                <a16:creationId xmlns:a16="http://schemas.microsoft.com/office/drawing/2014/main" id="{BC2FE1B7-49C4-235C-68AC-FA10E6FE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671" y="3720872"/>
            <a:ext cx="1150610" cy="9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海釣りのイラスト">
            <a:extLst>
              <a:ext uri="{FF2B5EF4-FFF2-40B4-BE49-F238E27FC236}">
                <a16:creationId xmlns:a16="http://schemas.microsoft.com/office/drawing/2014/main" id="{95B19B6D-1749-F7B8-097B-5689CC3C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808" y="4067619"/>
            <a:ext cx="952238" cy="9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6225929-3DBD-4850-68D6-79B002D836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71" y="602194"/>
            <a:ext cx="3939110" cy="393017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811DAF-9278-22E0-4D65-BA96EF42FC30}"/>
              </a:ext>
            </a:extLst>
          </p:cNvPr>
          <p:cNvSpPr txBox="1"/>
          <p:nvPr/>
        </p:nvSpPr>
        <p:spPr>
          <a:xfrm>
            <a:off x="1092318" y="2306293"/>
            <a:ext cx="2541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kumimoji="1" lang="ja-US" altLang="en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リング装着</a:t>
            </a:r>
          </a:p>
        </p:txBody>
      </p:sp>
    </p:spTree>
    <p:extLst>
      <p:ext uri="{BB962C8B-B14F-4D97-AF65-F5344CB8AC3E}">
        <p14:creationId xmlns:p14="http://schemas.microsoft.com/office/powerpoint/2010/main" val="2424888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23B9B3-0AA2-1F4C-1265-B649DF6531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91008"/>
            <a:ext cx="3561484" cy="356148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E5227C-BD97-F9CA-6AA4-4EB18BDE469C}"/>
              </a:ext>
            </a:extLst>
          </p:cNvPr>
          <p:cNvSpPr txBox="1"/>
          <p:nvPr/>
        </p:nvSpPr>
        <p:spPr>
          <a:xfrm>
            <a:off x="1091046" y="1558635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sz="24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平らな面を下に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D6DFA0-19AC-457D-8623-DC331828C845}"/>
              </a:ext>
            </a:extLst>
          </p:cNvPr>
          <p:cNvSpPr txBox="1"/>
          <p:nvPr/>
        </p:nvSpPr>
        <p:spPr>
          <a:xfrm>
            <a:off x="5912427" y="446393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段差にそって装着</a:t>
            </a:r>
            <a:endParaRPr kumimoji="1" lang="ja-US" altLang="en-US" sz="24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9354E92-E618-A256-9B37-EF6BFAE5E059}"/>
              </a:ext>
            </a:extLst>
          </p:cNvPr>
          <p:cNvCxnSpPr>
            <a:cxnSpLocks/>
          </p:cNvCxnSpPr>
          <p:nvPr/>
        </p:nvCxnSpPr>
        <p:spPr>
          <a:xfrm flipH="1" flipV="1">
            <a:off x="6700058" y="3266902"/>
            <a:ext cx="116378" cy="1197033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14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1F44-C80B-050A-6171-86E2536F5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073A2C-D10E-DBFC-9A4E-2D97144EFB85}"/>
              </a:ext>
            </a:extLst>
          </p:cNvPr>
          <p:cNvSpPr txBox="1"/>
          <p:nvPr/>
        </p:nvSpPr>
        <p:spPr>
          <a:xfrm>
            <a:off x="2684303" y="2371695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i="1"/>
              <a:t>・・・リング装着の動画・・・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784158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68CDD-FA45-7676-A669-FA2F16F0A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98B08A-910A-5AB3-2B11-9D65E564E862}"/>
              </a:ext>
            </a:extLst>
          </p:cNvPr>
          <p:cNvSpPr txBox="1"/>
          <p:nvPr/>
        </p:nvSpPr>
        <p:spPr>
          <a:xfrm>
            <a:off x="1812270" y="227936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リングを装着してみましょう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8DB3B7-58BC-4C86-E9D3-5821A9A19FB0}"/>
              </a:ext>
            </a:extLst>
          </p:cNvPr>
          <p:cNvSpPr txBox="1"/>
          <p:nvPr/>
        </p:nvSpPr>
        <p:spPr>
          <a:xfrm>
            <a:off x="1028700" y="10795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体験２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FEED30-019C-C6EF-46D5-AB78BDA72680}"/>
              </a:ext>
            </a:extLst>
          </p:cNvPr>
          <p:cNvSpPr txBox="1"/>
          <p:nvPr/>
        </p:nvSpPr>
        <p:spPr>
          <a:xfrm>
            <a:off x="1709678" y="3146791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>
                <a:solidFill>
                  <a:srgbClr val="FF0000"/>
                </a:solidFill>
              </a:rPr>
              <a:t>コツ：遠慮せず、グイッと大きく広げる</a:t>
            </a:r>
          </a:p>
        </p:txBody>
      </p:sp>
    </p:spTree>
    <p:extLst>
      <p:ext uri="{BB962C8B-B14F-4D97-AF65-F5344CB8AC3E}">
        <p14:creationId xmlns:p14="http://schemas.microsoft.com/office/powerpoint/2010/main" val="3160418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735ED2-B90F-C099-18F3-D75122713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70" y="602194"/>
            <a:ext cx="3939110" cy="39391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21BD6F-24A4-0AE2-217B-31FE2A9F6D08}"/>
              </a:ext>
            </a:extLst>
          </p:cNvPr>
          <p:cNvSpPr txBox="1"/>
          <p:nvPr/>
        </p:nvSpPr>
        <p:spPr>
          <a:xfrm>
            <a:off x="1352494" y="2306293"/>
            <a:ext cx="2148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③</a:t>
            </a:r>
            <a:r>
              <a:rPr kumimoji="1" lang="ja-US" altLang="en-US" sz="3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本体装着</a:t>
            </a:r>
          </a:p>
        </p:txBody>
      </p:sp>
    </p:spTree>
    <p:extLst>
      <p:ext uri="{BB962C8B-B14F-4D97-AF65-F5344CB8AC3E}">
        <p14:creationId xmlns:p14="http://schemas.microsoft.com/office/powerpoint/2010/main" val="3211755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C45DA722-217C-F158-85CC-5C68E56DBA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16974"/>
            <a:ext cx="4074675" cy="406541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3C2B8E-379A-181B-B522-B7BFA278B75F}"/>
              </a:ext>
            </a:extLst>
          </p:cNvPr>
          <p:cNvSpPr txBox="1"/>
          <p:nvPr/>
        </p:nvSpPr>
        <p:spPr>
          <a:xfrm>
            <a:off x="502355" y="250825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『</a:t>
            </a:r>
            <a:r>
              <a:rPr kumimoji="1" lang="ja-JP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弁</a:t>
            </a:r>
            <a:r>
              <a:rPr kumimoji="1" lang="ja-US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の底</a:t>
            </a:r>
            <a:r>
              <a:rPr kumimoji="1" lang="en-US" altLang="ja-JP" sz="24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』</a:t>
            </a:r>
            <a:r>
              <a:rPr kumimoji="1" lang="ja-US" altLang="en-US" sz="24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に隙間なく密着</a:t>
            </a:r>
            <a:endParaRPr kumimoji="1" lang="ja-US" altLang="en-US" sz="24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B8FD767-6341-AE57-2F7E-ECA8B596F6DD}"/>
              </a:ext>
            </a:extLst>
          </p:cNvPr>
          <p:cNvCxnSpPr>
            <a:cxnSpLocks/>
          </p:cNvCxnSpPr>
          <p:nvPr/>
        </p:nvCxnSpPr>
        <p:spPr>
          <a:xfrm>
            <a:off x="4413107" y="2739083"/>
            <a:ext cx="1727921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9C9FD2C-AD5F-B96D-1C1E-E1EC0A8DC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2" y="448317"/>
            <a:ext cx="3553199" cy="42951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6EEC43-00CD-D270-23A0-E46C5FAE7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660" y="448318"/>
            <a:ext cx="3554440" cy="4246863"/>
          </a:xfrm>
          <a:prstGeom prst="rect">
            <a:avLst/>
          </a:prstGeom>
          <a:ln w="31750">
            <a:noFill/>
            <a:prstDash val="sysDash"/>
          </a:ln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0C473D5-1E21-1E0D-7AE8-793A84E6DB2C}"/>
              </a:ext>
            </a:extLst>
          </p:cNvPr>
          <p:cNvGrpSpPr/>
          <p:nvPr/>
        </p:nvGrpSpPr>
        <p:grpSpPr>
          <a:xfrm>
            <a:off x="1606715" y="1935327"/>
            <a:ext cx="1098385" cy="1570375"/>
            <a:chOff x="1682915" y="1935327"/>
            <a:chExt cx="1098385" cy="1570375"/>
          </a:xfrm>
        </p:grpSpPr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54332F61-A10B-FEB3-D631-6FA343A53FE5}"/>
                </a:ext>
              </a:extLst>
            </p:cNvPr>
            <p:cNvSpPr/>
            <p:nvPr/>
          </p:nvSpPr>
          <p:spPr>
            <a:xfrm rot="284656">
              <a:off x="1777061" y="1935327"/>
              <a:ext cx="882712" cy="777583"/>
            </a:xfrm>
            <a:prstGeom prst="arc">
              <a:avLst>
                <a:gd name="adj1" fmla="val 11605254"/>
                <a:gd name="adj2" fmla="val 21058695"/>
              </a:avLst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64C05CD-9DDC-FE94-A8B1-6570D22FDFE4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656990" y="2291315"/>
              <a:ext cx="124310" cy="1214387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8920A99-D9BA-E6DA-13B1-1B07A5361A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915" y="2177013"/>
              <a:ext cx="124310" cy="122400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81ACC44-32D9-629C-ADC0-49E7E42D5D0C}"/>
              </a:ext>
            </a:extLst>
          </p:cNvPr>
          <p:cNvSpPr/>
          <p:nvPr/>
        </p:nvSpPr>
        <p:spPr>
          <a:xfrm rot="21780000" flipH="1">
            <a:off x="1891099" y="1542767"/>
            <a:ext cx="533400" cy="468404"/>
          </a:xfrm>
          <a:custGeom>
            <a:avLst/>
            <a:gdLst>
              <a:gd name="connsiteX0" fmla="*/ 0 w 533400"/>
              <a:gd name="connsiteY0" fmla="*/ 317500 h 330200"/>
              <a:gd name="connsiteX1" fmla="*/ 0 w 533400"/>
              <a:gd name="connsiteY1" fmla="*/ 0 h 330200"/>
              <a:gd name="connsiteX2" fmla="*/ 533400 w 533400"/>
              <a:gd name="connsiteY2" fmla="*/ 0 h 330200"/>
              <a:gd name="connsiteX3" fmla="*/ 533400 w 533400"/>
              <a:gd name="connsiteY3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330200">
                <a:moveTo>
                  <a:pt x="0" y="317500"/>
                </a:moveTo>
                <a:lnTo>
                  <a:pt x="0" y="0"/>
                </a:lnTo>
                <a:lnTo>
                  <a:pt x="533400" y="0"/>
                </a:lnTo>
                <a:lnTo>
                  <a:pt x="533400" y="330200"/>
                </a:lnTo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1A18F12-B276-8024-7A53-3641F15C286D}"/>
              </a:ext>
            </a:extLst>
          </p:cNvPr>
          <p:cNvGrpSpPr/>
          <p:nvPr/>
        </p:nvGrpSpPr>
        <p:grpSpPr>
          <a:xfrm>
            <a:off x="6597820" y="1942419"/>
            <a:ext cx="1404344" cy="1787130"/>
            <a:chOff x="6597820" y="1942419"/>
            <a:chExt cx="1404344" cy="1787130"/>
          </a:xfrm>
        </p:grpSpPr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B757642F-C68F-1F67-D600-53525D13EE2C}"/>
                </a:ext>
              </a:extLst>
            </p:cNvPr>
            <p:cNvSpPr/>
            <p:nvPr/>
          </p:nvSpPr>
          <p:spPr>
            <a:xfrm rot="180000">
              <a:off x="6660217" y="2153632"/>
              <a:ext cx="1188000" cy="644104"/>
            </a:xfrm>
            <a:prstGeom prst="arc">
              <a:avLst>
                <a:gd name="adj1" fmla="val 10523658"/>
                <a:gd name="adj2" fmla="val 21560463"/>
              </a:avLst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2362724-B045-1596-9455-5AE5F0549498}"/>
                </a:ext>
              </a:extLst>
            </p:cNvPr>
            <p:cNvCxnSpPr>
              <a:cxnSpLocks/>
            </p:cNvCxnSpPr>
            <p:nvPr/>
          </p:nvCxnSpPr>
          <p:spPr>
            <a:xfrm>
              <a:off x="7872883" y="2520950"/>
              <a:ext cx="129281" cy="1094299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956EAD4-920C-C053-C473-C07AC2424B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7820" y="2400860"/>
              <a:ext cx="37758" cy="1328689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F88BF706-A398-52CC-6E15-8EDBDFA5AF5C}"/>
                </a:ext>
              </a:extLst>
            </p:cNvPr>
            <p:cNvSpPr/>
            <p:nvPr/>
          </p:nvSpPr>
          <p:spPr>
            <a:xfrm rot="60000" flipH="1">
              <a:off x="6844166" y="1942419"/>
              <a:ext cx="789427" cy="252000"/>
            </a:xfrm>
            <a:custGeom>
              <a:avLst/>
              <a:gdLst>
                <a:gd name="connsiteX0" fmla="*/ 0 w 533400"/>
                <a:gd name="connsiteY0" fmla="*/ 317500 h 330200"/>
                <a:gd name="connsiteX1" fmla="*/ 0 w 533400"/>
                <a:gd name="connsiteY1" fmla="*/ 0 h 330200"/>
                <a:gd name="connsiteX2" fmla="*/ 533400 w 533400"/>
                <a:gd name="connsiteY2" fmla="*/ 0 h 330200"/>
                <a:gd name="connsiteX3" fmla="*/ 533400 w 533400"/>
                <a:gd name="connsiteY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330200">
                  <a:moveTo>
                    <a:pt x="0" y="317500"/>
                  </a:moveTo>
                  <a:lnTo>
                    <a:pt x="0" y="0"/>
                  </a:lnTo>
                  <a:lnTo>
                    <a:pt x="533400" y="0"/>
                  </a:lnTo>
                  <a:lnTo>
                    <a:pt x="533400" y="33020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E18E30D-74AB-F799-A106-0CDE5C922DD2}"/>
              </a:ext>
            </a:extLst>
          </p:cNvPr>
          <p:cNvSpPr txBox="1"/>
          <p:nvPr/>
        </p:nvSpPr>
        <p:spPr>
          <a:xfrm>
            <a:off x="4091547" y="35522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内袋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6867476-1E6B-FDDC-628E-9C9A73B3F649}"/>
              </a:ext>
            </a:extLst>
          </p:cNvPr>
          <p:cNvSpPr txBox="1"/>
          <p:nvPr/>
        </p:nvSpPr>
        <p:spPr>
          <a:xfrm>
            <a:off x="4301338" y="100590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弁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9AF9CD2-F81A-A059-F9CC-AE46628861BA}"/>
              </a:ext>
            </a:extLst>
          </p:cNvPr>
          <p:cNvCxnSpPr>
            <a:cxnSpLocks/>
          </p:cNvCxnSpPr>
          <p:nvPr/>
        </p:nvCxnSpPr>
        <p:spPr>
          <a:xfrm flipH="1" flipV="1">
            <a:off x="2705100" y="2748082"/>
            <a:ext cx="1310247" cy="1065779"/>
          </a:xfrm>
          <a:prstGeom prst="straightConnector1">
            <a:avLst/>
          </a:prstGeom>
          <a:ln w="508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5CCE6E3-4CCF-D4A7-30D5-B67C0DE1535E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2436391" y="1267519"/>
            <a:ext cx="1864947" cy="403169"/>
          </a:xfrm>
          <a:prstGeom prst="straightConnector1">
            <a:avLst/>
          </a:prstGeom>
          <a:ln w="508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E216D60-A04C-A049-EDEF-069DAEA8B7FA}"/>
              </a:ext>
            </a:extLst>
          </p:cNvPr>
          <p:cNvSpPr txBox="1"/>
          <p:nvPr/>
        </p:nvSpPr>
        <p:spPr>
          <a:xfrm>
            <a:off x="3894318" y="2214074"/>
            <a:ext cx="1261884" cy="5232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弁の底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1483500-DA29-F566-74D1-5972787CE01F}"/>
              </a:ext>
            </a:extLst>
          </p:cNvPr>
          <p:cNvCxnSpPr>
            <a:cxnSpLocks/>
          </p:cNvCxnSpPr>
          <p:nvPr/>
        </p:nvCxnSpPr>
        <p:spPr>
          <a:xfrm flipH="1" flipV="1">
            <a:off x="2157799" y="1935549"/>
            <a:ext cx="1723819" cy="540135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1C5BAAF-7C1E-78BF-11BF-F2789D0EB885}"/>
              </a:ext>
            </a:extLst>
          </p:cNvPr>
          <p:cNvCxnSpPr>
            <a:stCxn id="38" idx="3"/>
          </p:cNvCxnSpPr>
          <p:nvPr/>
        </p:nvCxnSpPr>
        <p:spPr>
          <a:xfrm flipV="1">
            <a:off x="5156202" y="2214074"/>
            <a:ext cx="1840099" cy="26161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FC79A7F-0569-57CE-22AA-F13C811C3529}"/>
              </a:ext>
            </a:extLst>
          </p:cNvPr>
          <p:cNvSpPr txBox="1"/>
          <p:nvPr/>
        </p:nvSpPr>
        <p:spPr>
          <a:xfrm>
            <a:off x="7410127" y="2757751"/>
            <a:ext cx="1620957" cy="52322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</a:rPr>
              <a:t>隙間なく</a:t>
            </a:r>
          </a:p>
        </p:txBody>
      </p:sp>
    </p:spTree>
    <p:extLst>
      <p:ext uri="{BB962C8B-B14F-4D97-AF65-F5344CB8AC3E}">
        <p14:creationId xmlns:p14="http://schemas.microsoft.com/office/powerpoint/2010/main" val="331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33" grpId="0"/>
      <p:bldP spid="38" grpId="0" animBg="1"/>
      <p:bldP spid="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B0F5-8543-0107-6C91-9607E270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947AB50F-7B5F-2266-47C7-57894CCFB61C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147C9074-B859-AE40-792D-6B5B1F7689B3}"/>
              </a:ext>
            </a:extLst>
          </p:cNvPr>
          <p:cNvSpPr txBox="1"/>
          <p:nvPr/>
        </p:nvSpPr>
        <p:spPr>
          <a:xfrm>
            <a:off x="295687" y="91870"/>
            <a:ext cx="2832506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装着方法、あれこれ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AAE794-C3BF-460C-7BBF-60D8EFCBA608}"/>
              </a:ext>
            </a:extLst>
          </p:cNvPr>
          <p:cNvSpPr txBox="1"/>
          <p:nvPr/>
        </p:nvSpPr>
        <p:spPr>
          <a:xfrm>
            <a:off x="388501" y="13716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（１）自分で装着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5B861E-C70E-499D-5CB8-ABC8BE29A13C}"/>
              </a:ext>
            </a:extLst>
          </p:cNvPr>
          <p:cNvSpPr txBox="1"/>
          <p:nvPr/>
        </p:nvSpPr>
        <p:spPr>
          <a:xfrm>
            <a:off x="4109601" y="13716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（２）第三者に装着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D58C2D-B52D-D408-5C25-627AF8946DE5}"/>
              </a:ext>
            </a:extLst>
          </p:cNvPr>
          <p:cNvSpPr txBox="1"/>
          <p:nvPr/>
        </p:nvSpPr>
        <p:spPr>
          <a:xfrm>
            <a:off x="992842" y="8381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（セルフケア）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667392-0CB0-F958-8AE4-390F563EA87F}"/>
              </a:ext>
            </a:extLst>
          </p:cNvPr>
          <p:cNvSpPr txBox="1"/>
          <p:nvPr/>
        </p:nvSpPr>
        <p:spPr>
          <a:xfrm>
            <a:off x="5044142" y="8381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（介護）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6A7EAB-3CC6-C7F6-74E8-B1CB675B9D36}"/>
              </a:ext>
            </a:extLst>
          </p:cNvPr>
          <p:cNvSpPr txBox="1"/>
          <p:nvPr/>
        </p:nvSpPr>
        <p:spPr>
          <a:xfrm>
            <a:off x="4712910" y="2303196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400" b="1"/>
              <a:t>２人で装着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743DCF-F260-B01A-4792-368015EFE921}"/>
              </a:ext>
            </a:extLst>
          </p:cNvPr>
          <p:cNvSpPr txBox="1"/>
          <p:nvPr/>
        </p:nvSpPr>
        <p:spPr>
          <a:xfrm>
            <a:off x="5136956" y="272535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（本人</a:t>
            </a:r>
            <a:r>
              <a:rPr kumimoji="1"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kumimoji="1" lang="ja-JP" alt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他のスタッフ）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0F4E47-DEB7-FAE0-8D6E-E1CA1F6BA75F}"/>
              </a:ext>
            </a:extLst>
          </p:cNvPr>
          <p:cNvSpPr txBox="1"/>
          <p:nvPr/>
        </p:nvSpPr>
        <p:spPr>
          <a:xfrm>
            <a:off x="4712910" y="3424504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400" b="1"/>
              <a:t>１人で装着</a:t>
            </a:r>
          </a:p>
        </p:txBody>
      </p:sp>
    </p:spTree>
    <p:extLst>
      <p:ext uri="{BB962C8B-B14F-4D97-AF65-F5344CB8AC3E}">
        <p14:creationId xmlns:p14="http://schemas.microsoft.com/office/powerpoint/2010/main" val="31938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A6AFC-AC13-61E3-8D07-4F74A3ACF88F}"/>
              </a:ext>
            </a:extLst>
          </p:cNvPr>
          <p:cNvSpPr txBox="1"/>
          <p:nvPr/>
        </p:nvSpPr>
        <p:spPr>
          <a:xfrm>
            <a:off x="2806132" y="227936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（１）自分で装着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817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0F542-F36F-8FBB-5031-4249A122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B6A93-56DD-9484-EF16-8AFED7D348DE}"/>
              </a:ext>
            </a:extLst>
          </p:cNvPr>
          <p:cNvSpPr txBox="1"/>
          <p:nvPr/>
        </p:nvSpPr>
        <p:spPr>
          <a:xfrm>
            <a:off x="2684303" y="2371695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i="1"/>
              <a:t>・・・自分で装着の動画・・・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83867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63866-3911-1674-08E1-F4396C88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">
            <a:extLst>
              <a:ext uri="{FF2B5EF4-FFF2-40B4-BE49-F238E27FC236}">
                <a16:creationId xmlns:a16="http://schemas.microsoft.com/office/drawing/2014/main" id="{8A60A259-5E4E-E887-E492-A4640D3DA9B8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4" name="会社情報">
            <a:extLst>
              <a:ext uri="{FF2B5EF4-FFF2-40B4-BE49-F238E27FC236}">
                <a16:creationId xmlns:a16="http://schemas.microsoft.com/office/drawing/2014/main" id="{96E25FDE-66FB-5CDE-6FE9-45035BFA1D28}"/>
              </a:ext>
            </a:extLst>
          </p:cNvPr>
          <p:cNvSpPr txBox="1"/>
          <p:nvPr/>
        </p:nvSpPr>
        <p:spPr>
          <a:xfrm>
            <a:off x="295687" y="91870"/>
            <a:ext cx="5576847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en-US" altLang="ja-JP" sz="2400" b="1" kern="0" dirty="0">
                <a:latin typeface="Yu Gothic" panose="020B0400000000000000" pitchFamily="34" charset="-128"/>
                <a:ea typeface="Yu Gothic" panose="020B0400000000000000" pitchFamily="34" charset="-128"/>
              </a:rPr>
              <a:t>TIMESHIFT </a:t>
            </a: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ご利用者様の声（ご本人）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7B5E31B-627A-1F10-6443-1C0A4B84D9A2}"/>
              </a:ext>
            </a:extLst>
          </p:cNvPr>
          <p:cNvSpPr txBox="1"/>
          <p:nvPr/>
        </p:nvSpPr>
        <p:spPr>
          <a:xfrm>
            <a:off x="3652609" y="4704415"/>
            <a:ext cx="5414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US" altLang="en-US" sz="1600" dirty="0">
                <a:hlinkClick r:id="rId3"/>
              </a:rPr>
              <a:t>https://www.cataloghouse.co.jp/yomimono/kohtari/0040</a:t>
            </a:r>
            <a:r>
              <a:rPr lang="ja-US" altLang="en-US" sz="1600">
                <a:hlinkClick r:id="rId3"/>
              </a:rPr>
              <a:t>/</a:t>
            </a:r>
            <a:r>
              <a:rPr lang="ja-US" altLang="en-US" sz="1600"/>
              <a:t>　</a:t>
            </a:r>
            <a:endParaRPr lang="en-US" altLang="ja-US" sz="16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97B6A5-7967-C162-98C6-070E879E3EEE}"/>
              </a:ext>
            </a:extLst>
          </p:cNvPr>
          <p:cNvSpPr txBox="1"/>
          <p:nvPr/>
        </p:nvSpPr>
        <p:spPr>
          <a:xfrm>
            <a:off x="4379493" y="1535313"/>
            <a:ext cx="45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/>
              <a:t>－神足裕司氏（要介護５のコラムニスト）</a:t>
            </a:r>
            <a:endParaRPr kumimoji="1" lang="ja-US" altLang="en-US" b="1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1795364-AFF3-69D7-CD32-44DC3997E5B4}"/>
              </a:ext>
            </a:extLst>
          </p:cNvPr>
          <p:cNvSpPr txBox="1"/>
          <p:nvPr/>
        </p:nvSpPr>
        <p:spPr>
          <a:xfrm>
            <a:off x="142875" y="1004379"/>
            <a:ext cx="8604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b="1"/>
              <a:t>“ボクにとっては尊厳みたいなのが守られてるって感じる。”</a:t>
            </a:r>
            <a:endParaRPr kumimoji="1" lang="en-US" altLang="ja-JP" sz="2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F27F176-A818-D4E6-DBD8-9925C3C32A95}"/>
              </a:ext>
            </a:extLst>
          </p:cNvPr>
          <p:cNvSpPr txBox="1"/>
          <p:nvPr/>
        </p:nvSpPr>
        <p:spPr>
          <a:xfrm>
            <a:off x="3482771" y="4021561"/>
            <a:ext cx="5661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i="1"/>
              <a:t>通販生活：</a:t>
            </a:r>
            <a:endParaRPr kumimoji="1" lang="en-US" altLang="ja-JP" i="1" dirty="0"/>
          </a:p>
          <a:p>
            <a:r>
              <a:rPr kumimoji="1" lang="ja-JP" altLang="en-US" i="1"/>
              <a:t>　　コータリさんの要介護５な日常、第４０回より</a:t>
            </a:r>
            <a:endParaRPr kumimoji="1" lang="ja-US" altLang="en-US" i="1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3CCA0C7-F4BB-7A34-3CF0-BCCBB7E1D36C}"/>
              </a:ext>
            </a:extLst>
          </p:cNvPr>
          <p:cNvSpPr/>
          <p:nvPr/>
        </p:nvSpPr>
        <p:spPr>
          <a:xfrm>
            <a:off x="263804" y="2089610"/>
            <a:ext cx="8598843" cy="1764841"/>
          </a:xfrm>
          <a:prstGeom prst="rect">
            <a:avLst/>
          </a:prstGeom>
          <a:solidFill>
            <a:srgbClr val="00B0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3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4B4E746-F1C2-9445-6937-77477A3E532F}"/>
              </a:ext>
            </a:extLst>
          </p:cNvPr>
          <p:cNvSpPr txBox="1"/>
          <p:nvPr/>
        </p:nvSpPr>
        <p:spPr>
          <a:xfrm>
            <a:off x="527572" y="2192365"/>
            <a:ext cx="8146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  <a:latin typeface="Noto Sans JP"/>
              </a:rPr>
              <a:t>・・・普段オムツをつけているボクにとっては天国のような感触だ。立派な大人になった気がそれだけでする。・・・</a:t>
            </a:r>
            <a:endParaRPr lang="ja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8003FF2-A717-3617-87D0-AB22B0E17E6F}"/>
              </a:ext>
            </a:extLst>
          </p:cNvPr>
          <p:cNvSpPr txBox="1"/>
          <p:nvPr/>
        </p:nvSpPr>
        <p:spPr>
          <a:xfrm>
            <a:off x="527573" y="3052186"/>
            <a:ext cx="8146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chemeClr val="bg1"/>
                </a:solidFill>
                <a:latin typeface="Noto Sans JP"/>
              </a:rPr>
              <a:t>・・・何度も言うけど、ボクにとってはよくいう尊厳みたいなのが</a:t>
            </a:r>
            <a:endParaRPr lang="en-US" altLang="ja-JP" sz="2000" b="1" dirty="0">
              <a:solidFill>
                <a:schemeClr val="bg1"/>
              </a:solidFill>
              <a:latin typeface="Noto Sans JP"/>
            </a:endParaRPr>
          </a:p>
          <a:p>
            <a:r>
              <a:rPr lang="ja-JP" altLang="en-US" sz="2000" b="1">
                <a:solidFill>
                  <a:schemeClr val="bg1"/>
                </a:solidFill>
                <a:latin typeface="Noto Sans JP"/>
              </a:rPr>
              <a:t>守られてるって感じるんだよね。ありがたい代物だ。・・・</a:t>
            </a:r>
            <a:endParaRPr lang="ja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0937-ADF4-E187-2288-A364E3A0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9AEF636-2775-E678-64B5-BBD97DDDBD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0" y="1327375"/>
            <a:ext cx="5461000" cy="30736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A15928-7557-562B-C4DC-941F893B3C5E}"/>
              </a:ext>
            </a:extLst>
          </p:cNvPr>
          <p:cNvSpPr txBox="1"/>
          <p:nvPr/>
        </p:nvSpPr>
        <p:spPr>
          <a:xfrm>
            <a:off x="2847366" y="455458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>
                <a:solidFill>
                  <a:srgbClr val="FF0000"/>
                </a:solidFill>
              </a:rPr>
              <a:t>コツ：遠慮せず、グイッと大きく広げる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219EC2-F7BB-C3E9-F646-AAF269047CCE}"/>
              </a:ext>
            </a:extLst>
          </p:cNvPr>
          <p:cNvSpPr txBox="1"/>
          <p:nvPr/>
        </p:nvSpPr>
        <p:spPr>
          <a:xfrm>
            <a:off x="923409" y="73754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本体を装着してみましょう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8ABCD4-8BE5-4E5E-A2C6-842A382F65EE}"/>
              </a:ext>
            </a:extLst>
          </p:cNvPr>
          <p:cNvSpPr txBox="1"/>
          <p:nvPr/>
        </p:nvSpPr>
        <p:spPr>
          <a:xfrm>
            <a:off x="355600" y="17755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体験３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6135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1F800-D4E5-082F-6D1F-7B99790F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51FFDB-E39B-8D18-1488-2352B013C5B3}"/>
              </a:ext>
            </a:extLst>
          </p:cNvPr>
          <p:cNvSpPr txBox="1"/>
          <p:nvPr/>
        </p:nvSpPr>
        <p:spPr>
          <a:xfrm>
            <a:off x="2342372" y="1403063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E5F3E1-5962-407E-CBD6-68F68782CD04}"/>
              </a:ext>
            </a:extLst>
          </p:cNvPr>
          <p:cNvSpPr txBox="1"/>
          <p:nvPr/>
        </p:nvSpPr>
        <p:spPr>
          <a:xfrm>
            <a:off x="3203184" y="245716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２人で装着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885DF6-4ED5-B384-79D5-76D623C1F2F6}"/>
              </a:ext>
            </a:extLst>
          </p:cNvPr>
          <p:cNvSpPr txBox="1"/>
          <p:nvPr/>
        </p:nvSpPr>
        <p:spPr>
          <a:xfrm>
            <a:off x="4215832" y="3155663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（本人</a:t>
            </a:r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or 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他のスタッフ）</a:t>
            </a:r>
            <a:endParaRPr kumimoji="1" lang="ja-US" altLang="en-US" sz="20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230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CF8D-BE0F-ECD3-D197-B14D43CE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76A275-1C50-E6B9-E38B-6D60E4A0E86C}"/>
              </a:ext>
            </a:extLst>
          </p:cNvPr>
          <p:cNvSpPr txBox="1"/>
          <p:nvPr/>
        </p:nvSpPr>
        <p:spPr>
          <a:xfrm>
            <a:off x="2684303" y="2371695"/>
            <a:ext cx="377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i="1"/>
              <a:t>・・・２人で装着の動画・・・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587291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55AE-F838-13A4-320A-0BA7A8CF9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89DC8C-1804-138B-AF74-5B6299FA4200}"/>
              </a:ext>
            </a:extLst>
          </p:cNvPr>
          <p:cNvSpPr txBox="1"/>
          <p:nvPr/>
        </p:nvSpPr>
        <p:spPr>
          <a:xfrm>
            <a:off x="2847366" y="455458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>
                <a:solidFill>
                  <a:srgbClr val="FF0000"/>
                </a:solidFill>
              </a:rPr>
              <a:t>コツ：遠慮せず、グイッと大きく広げる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9BA4D4-79F5-B758-3D4D-0D4010A10484}"/>
              </a:ext>
            </a:extLst>
          </p:cNvPr>
          <p:cNvSpPr txBox="1"/>
          <p:nvPr/>
        </p:nvSpPr>
        <p:spPr>
          <a:xfrm>
            <a:off x="923409" y="73754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本体を装着してみましょう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40E86F-2282-54B4-67B2-E622B279962D}"/>
              </a:ext>
            </a:extLst>
          </p:cNvPr>
          <p:cNvSpPr txBox="1"/>
          <p:nvPr/>
        </p:nvSpPr>
        <p:spPr>
          <a:xfrm>
            <a:off x="355600" y="17755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体験４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02C6799-3465-DD42-86F7-624A0ED555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366" y="1401642"/>
            <a:ext cx="5461000" cy="30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02AF1-F0E4-D9C5-6D91-671CE16E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B2E0C7-ABEE-C196-28C2-3B221CE7A1C7}"/>
              </a:ext>
            </a:extLst>
          </p:cNvPr>
          <p:cNvSpPr txBox="1"/>
          <p:nvPr/>
        </p:nvSpPr>
        <p:spPr>
          <a:xfrm>
            <a:off x="2342372" y="1403063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A2A7F6-8DC2-C5D5-22A8-77A1CA090101}"/>
              </a:ext>
            </a:extLst>
          </p:cNvPr>
          <p:cNvSpPr txBox="1"/>
          <p:nvPr/>
        </p:nvSpPr>
        <p:spPr>
          <a:xfrm>
            <a:off x="3203184" y="245716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3109E2-1B42-60FB-304A-9CEB00CB9546}"/>
              </a:ext>
            </a:extLst>
          </p:cNvPr>
          <p:cNvSpPr txBox="1"/>
          <p:nvPr/>
        </p:nvSpPr>
        <p:spPr>
          <a:xfrm>
            <a:off x="2997199" y="3704304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その１：</a:t>
            </a:r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回折</a:t>
            </a:r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kumimoji="1" lang="ja-US" altLang="en-US" sz="20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9317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850F-4C8D-577E-9F02-C83047485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DDCD9-58DB-7AE5-E7A8-065F10090FA6}"/>
              </a:ext>
            </a:extLst>
          </p:cNvPr>
          <p:cNvSpPr txBox="1"/>
          <p:nvPr/>
        </p:nvSpPr>
        <p:spPr>
          <a:xfrm>
            <a:off x="2043104" y="2371695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i="1"/>
              <a:t>・・・１人で装着</a:t>
            </a:r>
            <a:r>
              <a:rPr kumimoji="1" lang="en-US" altLang="ja-JP" sz="2000" i="1" dirty="0"/>
              <a:t>〜</a:t>
            </a:r>
            <a:r>
              <a:rPr kumimoji="1" lang="ja-JP" altLang="en-US" sz="2000" i="1"/>
              <a:t>２回折りの動画・・・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24779896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668C-C558-2EF1-EADB-91653746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C724B4-5FC6-7ACC-8A88-5862C4AF4DDA}"/>
              </a:ext>
            </a:extLst>
          </p:cNvPr>
          <p:cNvSpPr txBox="1"/>
          <p:nvPr/>
        </p:nvSpPr>
        <p:spPr>
          <a:xfrm>
            <a:off x="2808865" y="4616778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『</a:t>
            </a:r>
            <a:r>
              <a:rPr kumimoji="1" lang="ja-JP" altLang="en-US" sz="2400" b="1" i="1">
                <a:solidFill>
                  <a:srgbClr val="FF0000"/>
                </a:solidFill>
              </a:rPr>
              <a:t>弁の底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』</a:t>
            </a:r>
            <a:r>
              <a:rPr kumimoji="1" lang="ja-JP" altLang="en-US" sz="2400" b="1" i="1">
                <a:solidFill>
                  <a:srgbClr val="FF0000"/>
                </a:solidFill>
              </a:rPr>
              <a:t>が見えるように折りましょう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8C69F1-29D3-7135-6CA0-8138723B5F88}"/>
              </a:ext>
            </a:extLst>
          </p:cNvPr>
          <p:cNvSpPr txBox="1"/>
          <p:nvPr/>
        </p:nvSpPr>
        <p:spPr>
          <a:xfrm>
            <a:off x="923409" y="73754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本体を装着してみましょう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1B9320-24CD-40B2-6158-A3C12D1F3A02}"/>
              </a:ext>
            </a:extLst>
          </p:cNvPr>
          <p:cNvSpPr txBox="1"/>
          <p:nvPr/>
        </p:nvSpPr>
        <p:spPr>
          <a:xfrm>
            <a:off x="355600" y="17755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体験５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37FA00-A128-4A9B-23B8-5F77A976E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53" y="1384514"/>
            <a:ext cx="5635678" cy="31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749B0-5E7D-C4FE-F32A-1A88AFD6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E182A4-1613-0802-E200-622F706211FF}"/>
              </a:ext>
            </a:extLst>
          </p:cNvPr>
          <p:cNvSpPr txBox="1"/>
          <p:nvPr/>
        </p:nvSpPr>
        <p:spPr>
          <a:xfrm>
            <a:off x="2342372" y="1403063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135AAE-C46C-2295-7A43-650BC81162F3}"/>
              </a:ext>
            </a:extLst>
          </p:cNvPr>
          <p:cNvSpPr txBox="1"/>
          <p:nvPr/>
        </p:nvSpPr>
        <p:spPr>
          <a:xfrm>
            <a:off x="3203184" y="245716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34D49E-491C-4789-201B-09F3E0D0E76F}"/>
              </a:ext>
            </a:extLst>
          </p:cNvPr>
          <p:cNvSpPr txBox="1"/>
          <p:nvPr/>
        </p:nvSpPr>
        <p:spPr>
          <a:xfrm>
            <a:off x="2947997" y="3685053"/>
            <a:ext cx="322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その２：ロール方式</a:t>
            </a:r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kumimoji="1" lang="ja-US" altLang="en-US" sz="20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9931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BFFC2-8614-7D83-DDE8-BDC7CE06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5B0459-EAD5-ED73-9FC8-EB182ECCEA91}"/>
              </a:ext>
            </a:extLst>
          </p:cNvPr>
          <p:cNvSpPr txBox="1"/>
          <p:nvPr/>
        </p:nvSpPr>
        <p:spPr>
          <a:xfrm>
            <a:off x="1914867" y="2371695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i="1"/>
              <a:t>・・・１人で装着</a:t>
            </a:r>
            <a:r>
              <a:rPr kumimoji="1" lang="en-US" altLang="ja-JP" sz="2000" i="1" dirty="0"/>
              <a:t>〜</a:t>
            </a:r>
            <a:r>
              <a:rPr kumimoji="1" lang="ja-JP" altLang="en-US" sz="2000" i="1"/>
              <a:t>ロール方式の動画・・・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141039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DC2CD-3B10-CF46-85C0-850F5C86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0C2FE5-02C1-F35E-CB82-2E95EB357E83}"/>
              </a:ext>
            </a:extLst>
          </p:cNvPr>
          <p:cNvSpPr txBox="1"/>
          <p:nvPr/>
        </p:nvSpPr>
        <p:spPr>
          <a:xfrm>
            <a:off x="2847366" y="455458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『</a:t>
            </a:r>
            <a:r>
              <a:rPr kumimoji="1" lang="ja-JP" altLang="en-US" sz="2400" b="1" i="1">
                <a:solidFill>
                  <a:srgbClr val="FF0000"/>
                </a:solidFill>
              </a:rPr>
              <a:t>弁の底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』</a:t>
            </a:r>
            <a:r>
              <a:rPr kumimoji="1" lang="ja-JP" altLang="en-US" sz="2400" b="1" i="1">
                <a:solidFill>
                  <a:srgbClr val="FF0000"/>
                </a:solidFill>
              </a:rPr>
              <a:t>が見えるまで巻きましょう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BF6003-9511-30B4-40D2-C3D76466A812}"/>
              </a:ext>
            </a:extLst>
          </p:cNvPr>
          <p:cNvSpPr txBox="1"/>
          <p:nvPr/>
        </p:nvSpPr>
        <p:spPr>
          <a:xfrm>
            <a:off x="923409" y="73754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/>
              <a:t>本体を装着してみましょう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EE0990-C49C-20BD-D3D7-709876FE20BE}"/>
              </a:ext>
            </a:extLst>
          </p:cNvPr>
          <p:cNvSpPr txBox="1"/>
          <p:nvPr/>
        </p:nvSpPr>
        <p:spPr>
          <a:xfrm>
            <a:off x="355600" y="17755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体験６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22F1D3-612C-06B4-9F0F-3C1518ABDA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366" y="1665959"/>
            <a:ext cx="5138355" cy="2888625"/>
          </a:xfrm>
          <a:prstGeom prst="rect">
            <a:avLst/>
          </a:prstGeom>
        </p:spPr>
      </p:pic>
      <p:cxnSp>
        <p:nvCxnSpPr>
          <p:cNvPr id="8" name="曲線コネクタ 7">
            <a:extLst>
              <a:ext uri="{FF2B5EF4-FFF2-40B4-BE49-F238E27FC236}">
                <a16:creationId xmlns:a16="http://schemas.microsoft.com/office/drawing/2014/main" id="{86482A9A-D165-AC36-EBBC-4A776CF416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64538" y="2786437"/>
            <a:ext cx="1811467" cy="1724828"/>
          </a:xfrm>
          <a:prstGeom prst="curvedConnector3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E8CAF-0E44-D65A-9838-144114B7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">
            <a:extLst>
              <a:ext uri="{FF2B5EF4-FFF2-40B4-BE49-F238E27FC236}">
                <a16:creationId xmlns:a16="http://schemas.microsoft.com/office/drawing/2014/main" id="{66ABB9BE-99C9-9BB3-778F-59A11635947F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4" name="会社情報">
            <a:extLst>
              <a:ext uri="{FF2B5EF4-FFF2-40B4-BE49-F238E27FC236}">
                <a16:creationId xmlns:a16="http://schemas.microsoft.com/office/drawing/2014/main" id="{0FBFCE91-2A7D-F0E5-3AD8-46D9674A61E1}"/>
              </a:ext>
            </a:extLst>
          </p:cNvPr>
          <p:cNvSpPr txBox="1"/>
          <p:nvPr/>
        </p:nvSpPr>
        <p:spPr>
          <a:xfrm>
            <a:off x="295687" y="91870"/>
            <a:ext cx="6192400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en-US" altLang="ja-JP" sz="2400" b="1" kern="0" dirty="0">
                <a:latin typeface="Yu Gothic" panose="020B0400000000000000" pitchFamily="34" charset="-128"/>
                <a:ea typeface="Yu Gothic" panose="020B0400000000000000" pitchFamily="34" charset="-128"/>
              </a:rPr>
              <a:t>TIMESHIFT </a:t>
            </a: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ご利用者様の声（家族介護者）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390DF9D9-BEB5-2C46-8090-0E7DBF5C57B6}"/>
              </a:ext>
            </a:extLst>
          </p:cNvPr>
          <p:cNvSpPr/>
          <p:nvPr/>
        </p:nvSpPr>
        <p:spPr>
          <a:xfrm>
            <a:off x="1262849" y="2126712"/>
            <a:ext cx="5899222" cy="729535"/>
          </a:xfrm>
          <a:prstGeom prst="wedgeRoundRectCallout">
            <a:avLst>
              <a:gd name="adj1" fmla="val -53730"/>
              <a:gd name="adj2" fmla="val -38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CFA856E3-C800-CE34-1E09-7F462C86DD97}"/>
              </a:ext>
            </a:extLst>
          </p:cNvPr>
          <p:cNvSpPr/>
          <p:nvPr/>
        </p:nvSpPr>
        <p:spPr>
          <a:xfrm>
            <a:off x="1649541" y="1293377"/>
            <a:ext cx="6878806" cy="710364"/>
          </a:xfrm>
          <a:prstGeom prst="wedgeRoundRectCallout">
            <a:avLst>
              <a:gd name="adj1" fmla="val 53101"/>
              <a:gd name="adj2" fmla="val -40098"/>
              <a:gd name="adj3" fmla="val 16667"/>
            </a:avLst>
          </a:prstGeom>
          <a:solidFill>
            <a:srgbClr val="62D1F9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0DB48A5F-B37A-0645-ED99-38BBCB718425}"/>
              </a:ext>
            </a:extLst>
          </p:cNvPr>
          <p:cNvSpPr/>
          <p:nvPr/>
        </p:nvSpPr>
        <p:spPr>
          <a:xfrm>
            <a:off x="1268293" y="684534"/>
            <a:ext cx="5899222" cy="490086"/>
          </a:xfrm>
          <a:prstGeom prst="wedgeRoundRectCallout">
            <a:avLst>
              <a:gd name="adj1" fmla="val -53823"/>
              <a:gd name="adj2" fmla="val -391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E4ED8C-9ECE-56C5-E578-AD8561F7E68F}"/>
              </a:ext>
            </a:extLst>
          </p:cNvPr>
          <p:cNvSpPr txBox="1"/>
          <p:nvPr/>
        </p:nvSpPr>
        <p:spPr>
          <a:xfrm>
            <a:off x="1447039" y="2189952"/>
            <a:ext cx="553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以前は３泊の旅行でもスーツケースの大部分は</a:t>
            </a:r>
            <a:endParaRPr kumimoji="1" lang="en-US" altLang="ja-JP" b="1" dirty="0"/>
          </a:p>
          <a:p>
            <a:r>
              <a:rPr kumimoji="1" lang="ja-JP" altLang="en-US" b="1"/>
              <a:t>オムツ・パッドで占められたが、今はスカスカに！</a:t>
            </a:r>
            <a:endParaRPr kumimoji="1" lang="ja-US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7BA70D-322C-8090-C36C-427B0D4EFDDC}"/>
              </a:ext>
            </a:extLst>
          </p:cNvPr>
          <p:cNvSpPr txBox="1"/>
          <p:nvPr/>
        </p:nvSpPr>
        <p:spPr>
          <a:xfrm>
            <a:off x="1669861" y="1339219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引きこもっていた夫が再び外出するように。二人で思い出の地を</a:t>
            </a:r>
            <a:endParaRPr kumimoji="1" lang="en-US" altLang="ja-JP" b="1" dirty="0"/>
          </a:p>
          <a:p>
            <a:r>
              <a:rPr kumimoji="1" lang="ja-JP" altLang="en-US" b="1"/>
              <a:t>巡ることができました！</a:t>
            </a:r>
            <a:endParaRPr kumimoji="1" lang="ja-US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0EC516-2A89-95EC-E19A-CA24107B629F}"/>
              </a:ext>
            </a:extLst>
          </p:cNvPr>
          <p:cNvSpPr txBox="1"/>
          <p:nvPr/>
        </p:nvSpPr>
        <p:spPr>
          <a:xfrm>
            <a:off x="1293941" y="746040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朝、布団やパジャマはもちろん、オムツも乾いたまま！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6A9AB88D-DC8E-8BC9-66C0-065640E9C18F}"/>
              </a:ext>
            </a:extLst>
          </p:cNvPr>
          <p:cNvSpPr/>
          <p:nvPr/>
        </p:nvSpPr>
        <p:spPr>
          <a:xfrm>
            <a:off x="1699498" y="3492108"/>
            <a:ext cx="6103382" cy="637679"/>
          </a:xfrm>
          <a:prstGeom prst="wedgeRoundRectCallout">
            <a:avLst>
              <a:gd name="adj1" fmla="val 53417"/>
              <a:gd name="adj2" fmla="val -49030"/>
              <a:gd name="adj3" fmla="val 16667"/>
            </a:avLst>
          </a:prstGeom>
          <a:solidFill>
            <a:srgbClr val="FFC000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27DAC6-91F7-2F43-AE49-C0CF9B877A42}"/>
              </a:ext>
            </a:extLst>
          </p:cNvPr>
          <p:cNvSpPr txBox="1"/>
          <p:nvPr/>
        </p:nvSpPr>
        <p:spPr>
          <a:xfrm>
            <a:off x="2339374" y="3492108"/>
            <a:ext cx="575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尿失禁で子供が学校のプールに入れない。</a:t>
            </a:r>
            <a:endParaRPr kumimoji="1" lang="en-US" altLang="ja-JP" b="1" dirty="0"/>
          </a:p>
          <a:p>
            <a:r>
              <a:rPr kumimoji="1" lang="ja-JP" altLang="en-US" b="1"/>
              <a:t>子供用も作って欲しい！</a:t>
            </a:r>
            <a:endParaRPr kumimoji="1" lang="ja-US" altLang="en-US" b="1" dirty="0"/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5C532C18-8F06-8355-1810-2319537CBD1B}"/>
              </a:ext>
            </a:extLst>
          </p:cNvPr>
          <p:cNvSpPr/>
          <p:nvPr/>
        </p:nvSpPr>
        <p:spPr>
          <a:xfrm>
            <a:off x="1283178" y="4274663"/>
            <a:ext cx="6103382" cy="444004"/>
          </a:xfrm>
          <a:prstGeom prst="wedgeRoundRectCallout">
            <a:avLst>
              <a:gd name="adj1" fmla="val -54619"/>
              <a:gd name="adj2" fmla="val -42657"/>
              <a:gd name="adj3" fmla="val 16667"/>
            </a:avLst>
          </a:prstGeom>
          <a:solidFill>
            <a:srgbClr val="FFC000"/>
          </a:solidFill>
          <a:ln w="28575">
            <a:solidFill>
              <a:srgbClr val="00B0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US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12DFAC-AE1A-E79D-EAB5-E0362D31EAA0}"/>
              </a:ext>
            </a:extLst>
          </p:cNvPr>
          <p:cNvSpPr txBox="1"/>
          <p:nvPr/>
        </p:nvSpPr>
        <p:spPr>
          <a:xfrm>
            <a:off x="3367167" y="2899523"/>
            <a:ext cx="615553" cy="385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/>
              <a:t>…</a:t>
            </a:r>
            <a:endParaRPr kumimoji="1" lang="ja-JP" altLang="en-US" sz="280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20B26DC-D6A7-F8D1-C41C-AB45AE247FB0}"/>
              </a:ext>
            </a:extLst>
          </p:cNvPr>
          <p:cNvCxnSpPr>
            <a:cxnSpLocks/>
          </p:cNvCxnSpPr>
          <p:nvPr/>
        </p:nvCxnSpPr>
        <p:spPr>
          <a:xfrm>
            <a:off x="386080" y="3349373"/>
            <a:ext cx="8453120" cy="0"/>
          </a:xfrm>
          <a:prstGeom prst="line">
            <a:avLst/>
          </a:prstGeom>
          <a:ln>
            <a:solidFill>
              <a:srgbClr val="62D1F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5B291A-F2FD-4580-BF42-898E75B9614F}"/>
              </a:ext>
            </a:extLst>
          </p:cNvPr>
          <p:cNvSpPr txBox="1"/>
          <p:nvPr/>
        </p:nvSpPr>
        <p:spPr>
          <a:xfrm>
            <a:off x="1354409" y="4349335"/>
            <a:ext cx="596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/>
              <a:t>（難病を抱える）娘のために女性用も早く開発して！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601A02-48FE-7380-0099-7AE2532179E6}"/>
              </a:ext>
            </a:extLst>
          </p:cNvPr>
          <p:cNvSpPr txBox="1"/>
          <p:nvPr/>
        </p:nvSpPr>
        <p:spPr>
          <a:xfrm>
            <a:off x="3391887" y="4709692"/>
            <a:ext cx="615553" cy="3856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/>
              <a:t>…</a:t>
            </a:r>
            <a:endParaRPr kumimoji="1" lang="ja-JP" altLang="en-US" sz="28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7DF6AF-5779-2FDD-D165-841DAE9B645B}"/>
              </a:ext>
            </a:extLst>
          </p:cNvPr>
          <p:cNvSpPr txBox="1"/>
          <p:nvPr/>
        </p:nvSpPr>
        <p:spPr>
          <a:xfrm rot="18900000">
            <a:off x="7438612" y="40937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rgbClr val="FF0000"/>
                </a:solidFill>
              </a:rPr>
              <a:t>研究開発中</a:t>
            </a:r>
          </a:p>
        </p:txBody>
      </p:sp>
    </p:spTree>
    <p:extLst>
      <p:ext uri="{BB962C8B-B14F-4D97-AF65-F5344CB8AC3E}">
        <p14:creationId xmlns:p14="http://schemas.microsoft.com/office/powerpoint/2010/main" val="20046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293AC-04E5-6B17-5C5A-F6A4EED6C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3727E1-A7DC-025D-960B-1607F8E69F64}"/>
              </a:ext>
            </a:extLst>
          </p:cNvPr>
          <p:cNvSpPr txBox="1"/>
          <p:nvPr/>
        </p:nvSpPr>
        <p:spPr>
          <a:xfrm>
            <a:off x="2342372" y="1403063"/>
            <a:ext cx="3950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507708-0C41-EE1C-C040-2851EC39A2AA}"/>
              </a:ext>
            </a:extLst>
          </p:cNvPr>
          <p:cNvSpPr txBox="1"/>
          <p:nvPr/>
        </p:nvSpPr>
        <p:spPr>
          <a:xfrm>
            <a:off x="3203184" y="2457162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kumimoji="1"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85FB5-834C-3C9C-B9E3-2B5903693C08}"/>
              </a:ext>
            </a:extLst>
          </p:cNvPr>
          <p:cNvSpPr txBox="1"/>
          <p:nvPr/>
        </p:nvSpPr>
        <p:spPr>
          <a:xfrm>
            <a:off x="2826971" y="3694678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kumimoji="1" lang="ja-JP" altLang="en-US" sz="20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参考まで：指かけ方式</a:t>
            </a:r>
            <a:r>
              <a:rPr kumimoji="1" lang="en-US" altLang="ja-JP" sz="2000" b="1" dirty="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kumimoji="1" lang="ja-US" altLang="en-US" sz="20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" name="四角形吹き出し 4">
            <a:extLst>
              <a:ext uri="{FF2B5EF4-FFF2-40B4-BE49-F238E27FC236}">
                <a16:creationId xmlns:a16="http://schemas.microsoft.com/office/drawing/2014/main" id="{71AA091C-4A85-37C7-8EDD-0030CCD691D8}"/>
              </a:ext>
            </a:extLst>
          </p:cNvPr>
          <p:cNvSpPr/>
          <p:nvPr/>
        </p:nvSpPr>
        <p:spPr>
          <a:xfrm>
            <a:off x="4829451" y="4466122"/>
            <a:ext cx="2926081" cy="585916"/>
          </a:xfrm>
          <a:prstGeom prst="wedgeRectCallout">
            <a:avLst>
              <a:gd name="adj1" fmla="val -78237"/>
              <a:gd name="adj2" fmla="val -1077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i="1"/>
              <a:t>練習が必要なので</a:t>
            </a:r>
          </a:p>
        </p:txBody>
      </p:sp>
    </p:spTree>
    <p:extLst>
      <p:ext uri="{BB962C8B-B14F-4D97-AF65-F5344CB8AC3E}">
        <p14:creationId xmlns:p14="http://schemas.microsoft.com/office/powerpoint/2010/main" val="4234446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0E017-45D7-185F-EFFC-DADFB9A81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650793-B7E5-A698-B305-D69B50803E27}"/>
              </a:ext>
            </a:extLst>
          </p:cNvPr>
          <p:cNvSpPr txBox="1"/>
          <p:nvPr/>
        </p:nvSpPr>
        <p:spPr>
          <a:xfrm>
            <a:off x="1914868" y="2371695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i="1"/>
              <a:t>・・・１人で装着</a:t>
            </a:r>
            <a:r>
              <a:rPr kumimoji="1" lang="en-US" altLang="ja-JP" sz="2000" i="1" dirty="0"/>
              <a:t>〜</a:t>
            </a:r>
            <a:r>
              <a:rPr kumimoji="1" lang="ja-JP" altLang="en-US" sz="2000" i="1"/>
              <a:t>指かけ方式の動画・・・</a:t>
            </a:r>
          </a:p>
        </p:txBody>
      </p:sp>
    </p:spTree>
    <p:extLst>
      <p:ext uri="{BB962C8B-B14F-4D97-AF65-F5344CB8AC3E}">
        <p14:creationId xmlns:p14="http://schemas.microsoft.com/office/powerpoint/2010/main" val="25497746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C5B203-8E36-0118-00AE-E9FA18F98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2" y="403297"/>
            <a:ext cx="7710055" cy="4336906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C4B06C5-C57C-03C9-E5F2-C663ADAA524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616028" y="3060834"/>
            <a:ext cx="861774" cy="1684594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AF9DC2-2F14-F208-2D32-D6C847EF9544}"/>
              </a:ext>
            </a:extLst>
          </p:cNvPr>
          <p:cNvSpPr txBox="1"/>
          <p:nvPr/>
        </p:nvSpPr>
        <p:spPr>
          <a:xfrm>
            <a:off x="4754253" y="47454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『</a:t>
            </a:r>
            <a:r>
              <a:rPr kumimoji="1" lang="ja-JP" altLang="en-US" sz="2400" b="1" i="1">
                <a:solidFill>
                  <a:srgbClr val="FF0000"/>
                </a:solidFill>
              </a:rPr>
              <a:t>弁の底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』</a:t>
            </a:r>
            <a:endParaRPr kumimoji="1" lang="ja-JP" altLang="en-US" sz="2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06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C712-94F3-B124-C5E9-6E2CB362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DFA9E1-AC08-7E1B-55D3-6E223449C980}"/>
              </a:ext>
            </a:extLst>
          </p:cNvPr>
          <p:cNvSpPr txBox="1"/>
          <p:nvPr/>
        </p:nvSpPr>
        <p:spPr>
          <a:xfrm>
            <a:off x="2847366" y="455458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>
                <a:solidFill>
                  <a:srgbClr val="FF0000"/>
                </a:solidFill>
              </a:rPr>
              <a:t>根本が内側に巻き込まれないように！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9A5A1D-C783-012C-BDF1-0205E58A6EF6}"/>
              </a:ext>
            </a:extLst>
          </p:cNvPr>
          <p:cNvSpPr txBox="1"/>
          <p:nvPr/>
        </p:nvSpPr>
        <p:spPr>
          <a:xfrm>
            <a:off x="375979" y="457934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〜</a:t>
            </a:r>
            <a:r>
              <a:rPr kumimoji="1" lang="ja-JP" altLang="en-US" sz="3200"/>
              <a:t>簡素だが、慣れるまで練習必要</a:t>
            </a:r>
            <a:r>
              <a:rPr kumimoji="1" lang="en-US" altLang="ja-JP" sz="3200" dirty="0"/>
              <a:t>〜</a:t>
            </a:r>
            <a:endParaRPr kumimoji="1" lang="ja-JP" altLang="en-US" sz="32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0D0D63-AC15-AE47-984B-B839941CE6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110" y="1423763"/>
            <a:ext cx="5532120" cy="3109988"/>
          </a:xfrm>
          <a:prstGeom prst="rect">
            <a:avLst/>
          </a:prstGeom>
        </p:spPr>
      </p:pic>
      <p:cxnSp>
        <p:nvCxnSpPr>
          <p:cNvPr id="8" name="曲線コネクタ 7">
            <a:extLst>
              <a:ext uri="{FF2B5EF4-FFF2-40B4-BE49-F238E27FC236}">
                <a16:creationId xmlns:a16="http://schemas.microsoft.com/office/drawing/2014/main" id="{B46DE6A2-F4E0-DE06-843C-94E1461E7A23}"/>
              </a:ext>
            </a:extLst>
          </p:cNvPr>
          <p:cNvCxnSpPr>
            <a:cxnSpLocks/>
          </p:cNvCxnSpPr>
          <p:nvPr/>
        </p:nvCxnSpPr>
        <p:spPr>
          <a:xfrm flipV="1">
            <a:off x="3561347" y="3542097"/>
            <a:ext cx="1796823" cy="1093098"/>
          </a:xfrm>
          <a:prstGeom prst="curvedConnector3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1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53ECE-F3CA-9D90-DDC6-A22F9C5A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9CE8E7-134F-0876-1963-5E71843336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46" y="1942111"/>
            <a:ext cx="5129306" cy="15378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ADD0C1-A81F-27E2-0EC6-140B58D845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88" y="2711055"/>
            <a:ext cx="3317421" cy="994641"/>
          </a:xfrm>
          <a:prstGeom prst="rect">
            <a:avLst/>
          </a:prstGeom>
        </p:spPr>
      </p:pic>
      <p:sp>
        <p:nvSpPr>
          <p:cNvPr id="6" name="会社概要">
            <a:extLst>
              <a:ext uri="{FF2B5EF4-FFF2-40B4-BE49-F238E27FC236}">
                <a16:creationId xmlns:a16="http://schemas.microsoft.com/office/drawing/2014/main" id="{4C3AB4BC-2290-790D-BB95-0968F41326A3}"/>
              </a:ext>
            </a:extLst>
          </p:cNvPr>
          <p:cNvSpPr txBox="1"/>
          <p:nvPr/>
        </p:nvSpPr>
        <p:spPr>
          <a:xfrm>
            <a:off x="3332013" y="1682560"/>
            <a:ext cx="2479973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>
              <a:defRPr sz="8000" spc="48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63" hangingPunct="0">
              <a:lnSpc>
                <a:spcPct val="90000"/>
              </a:lnSpc>
              <a:defRPr/>
            </a:pPr>
            <a:r>
              <a:rPr lang="ja-JP" altLang="en-US" sz="2400" b="1" kern="0" spc="293">
                <a:latin typeface="Yu Gothic" panose="020B0400000000000000" pitchFamily="34" charset="-128"/>
                <a:ea typeface="Yu Gothic" panose="020B0400000000000000" pitchFamily="34" charset="-128"/>
              </a:rPr>
              <a:t>体験型セミナー</a:t>
            </a:r>
            <a:endParaRPr sz="2400" b="1" kern="0" spc="293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2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BBB8A-1068-961C-8D65-45B8089D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図 1044">
            <a:extLst>
              <a:ext uri="{FF2B5EF4-FFF2-40B4-BE49-F238E27FC236}">
                <a16:creationId xmlns:a16="http://schemas.microsoft.com/office/drawing/2014/main" id="{802C2CEA-5089-439C-F00B-33559A159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749" y="1321840"/>
            <a:ext cx="688224" cy="532399"/>
          </a:xfrm>
          <a:prstGeom prst="rect">
            <a:avLst/>
          </a:prstGeom>
        </p:spPr>
      </p:pic>
      <p:cxnSp>
        <p:nvCxnSpPr>
          <p:cNvPr id="1047" name="直線矢印コネクタ 1046">
            <a:extLst>
              <a:ext uri="{FF2B5EF4-FFF2-40B4-BE49-F238E27FC236}">
                <a16:creationId xmlns:a16="http://schemas.microsoft.com/office/drawing/2014/main" id="{60C8125F-348A-E1E2-D332-58E73A222115}"/>
              </a:ext>
            </a:extLst>
          </p:cNvPr>
          <p:cNvCxnSpPr>
            <a:cxnSpLocks/>
          </p:cNvCxnSpPr>
          <p:nvPr/>
        </p:nvCxnSpPr>
        <p:spPr>
          <a:xfrm>
            <a:off x="598204" y="2530394"/>
            <a:ext cx="78859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直線コネクタ 1048">
            <a:extLst>
              <a:ext uri="{FF2B5EF4-FFF2-40B4-BE49-F238E27FC236}">
                <a16:creationId xmlns:a16="http://schemas.microsoft.com/office/drawing/2014/main" id="{BB085823-67CB-137A-0114-442BE9E46586}"/>
              </a:ext>
            </a:extLst>
          </p:cNvPr>
          <p:cNvCxnSpPr>
            <a:cxnSpLocks/>
          </p:cNvCxnSpPr>
          <p:nvPr/>
        </p:nvCxnSpPr>
        <p:spPr>
          <a:xfrm>
            <a:off x="1343531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0" name="直線コネクタ 1049">
            <a:extLst>
              <a:ext uri="{FF2B5EF4-FFF2-40B4-BE49-F238E27FC236}">
                <a16:creationId xmlns:a16="http://schemas.microsoft.com/office/drawing/2014/main" id="{8E82C692-E92D-71B2-3383-C871807D6156}"/>
              </a:ext>
            </a:extLst>
          </p:cNvPr>
          <p:cNvCxnSpPr>
            <a:cxnSpLocks/>
          </p:cNvCxnSpPr>
          <p:nvPr/>
        </p:nvCxnSpPr>
        <p:spPr>
          <a:xfrm>
            <a:off x="1893064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2" name="直線コネクタ 1051">
            <a:extLst>
              <a:ext uri="{FF2B5EF4-FFF2-40B4-BE49-F238E27FC236}">
                <a16:creationId xmlns:a16="http://schemas.microsoft.com/office/drawing/2014/main" id="{33FDEDFA-2F9A-AEF9-2D40-E89D6473D052}"/>
              </a:ext>
            </a:extLst>
          </p:cNvPr>
          <p:cNvCxnSpPr>
            <a:cxnSpLocks/>
          </p:cNvCxnSpPr>
          <p:nvPr/>
        </p:nvCxnSpPr>
        <p:spPr>
          <a:xfrm>
            <a:off x="2442598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3" name="直線コネクタ 1052">
            <a:extLst>
              <a:ext uri="{FF2B5EF4-FFF2-40B4-BE49-F238E27FC236}">
                <a16:creationId xmlns:a16="http://schemas.microsoft.com/office/drawing/2014/main" id="{983A3696-AAF7-8A0E-2A58-31167574CC07}"/>
              </a:ext>
            </a:extLst>
          </p:cNvPr>
          <p:cNvCxnSpPr>
            <a:cxnSpLocks/>
          </p:cNvCxnSpPr>
          <p:nvPr/>
        </p:nvCxnSpPr>
        <p:spPr>
          <a:xfrm>
            <a:off x="2992129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4" name="直線コネクタ 1053">
            <a:extLst>
              <a:ext uri="{FF2B5EF4-FFF2-40B4-BE49-F238E27FC236}">
                <a16:creationId xmlns:a16="http://schemas.microsoft.com/office/drawing/2014/main" id="{64505EF0-FDAC-999D-414D-34B5B61073FD}"/>
              </a:ext>
            </a:extLst>
          </p:cNvPr>
          <p:cNvCxnSpPr>
            <a:cxnSpLocks/>
          </p:cNvCxnSpPr>
          <p:nvPr/>
        </p:nvCxnSpPr>
        <p:spPr>
          <a:xfrm>
            <a:off x="3541662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6" name="直線コネクタ 1055">
            <a:extLst>
              <a:ext uri="{FF2B5EF4-FFF2-40B4-BE49-F238E27FC236}">
                <a16:creationId xmlns:a16="http://schemas.microsoft.com/office/drawing/2014/main" id="{0CFF63D0-9AB4-D26D-5C1B-7B552F0DB43F}"/>
              </a:ext>
            </a:extLst>
          </p:cNvPr>
          <p:cNvCxnSpPr>
            <a:cxnSpLocks/>
          </p:cNvCxnSpPr>
          <p:nvPr/>
        </p:nvCxnSpPr>
        <p:spPr>
          <a:xfrm>
            <a:off x="4091196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直線コネクタ 1056">
            <a:extLst>
              <a:ext uri="{FF2B5EF4-FFF2-40B4-BE49-F238E27FC236}">
                <a16:creationId xmlns:a16="http://schemas.microsoft.com/office/drawing/2014/main" id="{78C4E43E-2AF5-0AE6-0811-0206A81A9401}"/>
              </a:ext>
            </a:extLst>
          </p:cNvPr>
          <p:cNvCxnSpPr>
            <a:cxnSpLocks/>
          </p:cNvCxnSpPr>
          <p:nvPr/>
        </p:nvCxnSpPr>
        <p:spPr>
          <a:xfrm>
            <a:off x="4640729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8" name="直線コネクタ 1057">
            <a:extLst>
              <a:ext uri="{FF2B5EF4-FFF2-40B4-BE49-F238E27FC236}">
                <a16:creationId xmlns:a16="http://schemas.microsoft.com/office/drawing/2014/main" id="{4124EA85-77EA-69E6-10A9-894B57B49059}"/>
              </a:ext>
            </a:extLst>
          </p:cNvPr>
          <p:cNvCxnSpPr>
            <a:cxnSpLocks/>
          </p:cNvCxnSpPr>
          <p:nvPr/>
        </p:nvCxnSpPr>
        <p:spPr>
          <a:xfrm>
            <a:off x="5190261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9" name="直線コネクタ 1058">
            <a:extLst>
              <a:ext uri="{FF2B5EF4-FFF2-40B4-BE49-F238E27FC236}">
                <a16:creationId xmlns:a16="http://schemas.microsoft.com/office/drawing/2014/main" id="{168F34F1-DB0F-0440-40FD-9403EF1F605E}"/>
              </a:ext>
            </a:extLst>
          </p:cNvPr>
          <p:cNvCxnSpPr>
            <a:cxnSpLocks/>
          </p:cNvCxnSpPr>
          <p:nvPr/>
        </p:nvCxnSpPr>
        <p:spPr>
          <a:xfrm>
            <a:off x="5739794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0" name="直線コネクタ 1059">
            <a:extLst>
              <a:ext uri="{FF2B5EF4-FFF2-40B4-BE49-F238E27FC236}">
                <a16:creationId xmlns:a16="http://schemas.microsoft.com/office/drawing/2014/main" id="{AD29C193-DC39-697B-F6EF-B4D02A523B62}"/>
              </a:ext>
            </a:extLst>
          </p:cNvPr>
          <p:cNvCxnSpPr>
            <a:cxnSpLocks/>
          </p:cNvCxnSpPr>
          <p:nvPr/>
        </p:nvCxnSpPr>
        <p:spPr>
          <a:xfrm>
            <a:off x="6289327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1" name="直線コネクタ 1060">
            <a:extLst>
              <a:ext uri="{FF2B5EF4-FFF2-40B4-BE49-F238E27FC236}">
                <a16:creationId xmlns:a16="http://schemas.microsoft.com/office/drawing/2014/main" id="{04A15EB7-EAF7-F84D-A885-58AA23656098}"/>
              </a:ext>
            </a:extLst>
          </p:cNvPr>
          <p:cNvCxnSpPr>
            <a:cxnSpLocks/>
          </p:cNvCxnSpPr>
          <p:nvPr/>
        </p:nvCxnSpPr>
        <p:spPr>
          <a:xfrm>
            <a:off x="6838860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直線コネクタ 1061">
            <a:extLst>
              <a:ext uri="{FF2B5EF4-FFF2-40B4-BE49-F238E27FC236}">
                <a16:creationId xmlns:a16="http://schemas.microsoft.com/office/drawing/2014/main" id="{683CD045-B59B-4C43-BE4D-E05A5DB89104}"/>
              </a:ext>
            </a:extLst>
          </p:cNvPr>
          <p:cNvCxnSpPr>
            <a:cxnSpLocks/>
          </p:cNvCxnSpPr>
          <p:nvPr/>
        </p:nvCxnSpPr>
        <p:spPr>
          <a:xfrm>
            <a:off x="7388392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直線コネクタ 1062">
            <a:extLst>
              <a:ext uri="{FF2B5EF4-FFF2-40B4-BE49-F238E27FC236}">
                <a16:creationId xmlns:a16="http://schemas.microsoft.com/office/drawing/2014/main" id="{1B129A21-739F-5D31-E1E2-0A01AD117DAE}"/>
              </a:ext>
            </a:extLst>
          </p:cNvPr>
          <p:cNvCxnSpPr>
            <a:cxnSpLocks/>
          </p:cNvCxnSpPr>
          <p:nvPr/>
        </p:nvCxnSpPr>
        <p:spPr>
          <a:xfrm>
            <a:off x="7937925" y="2403128"/>
            <a:ext cx="0" cy="254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56AC3B75-EB1C-97E3-9A8C-D892AD9B2106}"/>
              </a:ext>
            </a:extLst>
          </p:cNvPr>
          <p:cNvSpPr txBox="1"/>
          <p:nvPr/>
        </p:nvSpPr>
        <p:spPr>
          <a:xfrm>
            <a:off x="977475" y="2019852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US" sz="2000" dirty="0"/>
              <a:t>19:00</a:t>
            </a:r>
            <a:endParaRPr kumimoji="1" lang="ja-US" altLang="en-US" sz="2000" dirty="0"/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3BF036C3-D305-D352-A796-16A1FA422080}"/>
              </a:ext>
            </a:extLst>
          </p:cNvPr>
          <p:cNvSpPr txBox="1"/>
          <p:nvPr/>
        </p:nvSpPr>
        <p:spPr>
          <a:xfrm>
            <a:off x="2651346" y="202486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US" sz="2000" dirty="0"/>
              <a:t>22:00</a:t>
            </a:r>
            <a:endParaRPr kumimoji="1" lang="ja-US" altLang="en-US" sz="2000" dirty="0"/>
          </a:p>
        </p:txBody>
      </p:sp>
      <p:sp>
        <p:nvSpPr>
          <p:cNvPr id="1066" name="テキスト ボックス 1065">
            <a:extLst>
              <a:ext uri="{FF2B5EF4-FFF2-40B4-BE49-F238E27FC236}">
                <a16:creationId xmlns:a16="http://schemas.microsoft.com/office/drawing/2014/main" id="{1DFB337D-361A-FA99-37E9-1CD955CC9150}"/>
              </a:ext>
            </a:extLst>
          </p:cNvPr>
          <p:cNvSpPr txBox="1"/>
          <p:nvPr/>
        </p:nvSpPr>
        <p:spPr>
          <a:xfrm>
            <a:off x="3785234" y="2027061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US" sz="2000" dirty="0"/>
              <a:t>0:00</a:t>
            </a:r>
            <a:endParaRPr kumimoji="1" lang="ja-US" altLang="en-US" sz="2000" dirty="0"/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6B99C273-CB9A-AC91-A941-23C320567BFC}"/>
              </a:ext>
            </a:extLst>
          </p:cNvPr>
          <p:cNvSpPr txBox="1"/>
          <p:nvPr/>
        </p:nvSpPr>
        <p:spPr>
          <a:xfrm>
            <a:off x="5428802" y="2019852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US" sz="2000" dirty="0"/>
              <a:t>3:00</a:t>
            </a:r>
            <a:endParaRPr kumimoji="1" lang="ja-US" altLang="en-US" sz="2000" dirty="0"/>
          </a:p>
        </p:txBody>
      </p:sp>
      <p:sp>
        <p:nvSpPr>
          <p:cNvPr id="1068" name="テキスト ボックス 1067">
            <a:extLst>
              <a:ext uri="{FF2B5EF4-FFF2-40B4-BE49-F238E27FC236}">
                <a16:creationId xmlns:a16="http://schemas.microsoft.com/office/drawing/2014/main" id="{D11C4637-D0AA-30E4-A72C-1ACCAC755D82}"/>
              </a:ext>
            </a:extLst>
          </p:cNvPr>
          <p:cNvSpPr txBox="1"/>
          <p:nvPr/>
        </p:nvSpPr>
        <p:spPr>
          <a:xfrm>
            <a:off x="7053803" y="203255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US" sz="2000" dirty="0"/>
              <a:t>6:00</a:t>
            </a:r>
            <a:endParaRPr kumimoji="1" lang="ja-US" altLang="en-US" sz="2000" dirty="0"/>
          </a:p>
        </p:txBody>
      </p:sp>
      <p:cxnSp>
        <p:nvCxnSpPr>
          <p:cNvPr id="1069" name="直線コネクタ 1068">
            <a:extLst>
              <a:ext uri="{FF2B5EF4-FFF2-40B4-BE49-F238E27FC236}">
                <a16:creationId xmlns:a16="http://schemas.microsoft.com/office/drawing/2014/main" id="{0A16B0E8-64CE-FA47-2917-EE7D5BC7F6F9}"/>
              </a:ext>
            </a:extLst>
          </p:cNvPr>
          <p:cNvCxnSpPr>
            <a:cxnSpLocks/>
          </p:cNvCxnSpPr>
          <p:nvPr/>
        </p:nvCxnSpPr>
        <p:spPr>
          <a:xfrm>
            <a:off x="1331576" y="2469779"/>
            <a:ext cx="0" cy="49409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2" name="直線コネクタ 1071">
            <a:extLst>
              <a:ext uri="{FF2B5EF4-FFF2-40B4-BE49-F238E27FC236}">
                <a16:creationId xmlns:a16="http://schemas.microsoft.com/office/drawing/2014/main" id="{C48F823D-3F5F-1FA8-B3A0-71AB11E9D786}"/>
              </a:ext>
            </a:extLst>
          </p:cNvPr>
          <p:cNvCxnSpPr>
            <a:cxnSpLocks/>
          </p:cNvCxnSpPr>
          <p:nvPr/>
        </p:nvCxnSpPr>
        <p:spPr>
          <a:xfrm>
            <a:off x="7654437" y="2381683"/>
            <a:ext cx="0" cy="494096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5" name="図 1074">
            <a:extLst>
              <a:ext uri="{FF2B5EF4-FFF2-40B4-BE49-F238E27FC236}">
                <a16:creationId xmlns:a16="http://schemas.microsoft.com/office/drawing/2014/main" id="{FB9246CA-279C-573E-0B9E-FB87C9953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630" y="1319864"/>
            <a:ext cx="499338" cy="504093"/>
          </a:xfrm>
          <a:prstGeom prst="rect">
            <a:avLst/>
          </a:prstGeom>
        </p:spPr>
      </p:pic>
      <p:sp>
        <p:nvSpPr>
          <p:cNvPr id="1079" name="テキスト ボックス 1078">
            <a:extLst>
              <a:ext uri="{FF2B5EF4-FFF2-40B4-BE49-F238E27FC236}">
                <a16:creationId xmlns:a16="http://schemas.microsoft.com/office/drawing/2014/main" id="{5586DA46-9F23-6823-F47B-9CC5F3289CB1}"/>
              </a:ext>
            </a:extLst>
          </p:cNvPr>
          <p:cNvSpPr txBox="1"/>
          <p:nvPr/>
        </p:nvSpPr>
        <p:spPr>
          <a:xfrm>
            <a:off x="977475" y="3255017"/>
            <a:ext cx="254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kumimoji="1" lang="en-US" altLang="ja-US" sz="2400" b="1" dirty="0">
                <a:solidFill>
                  <a:srgbClr val="FF0000"/>
                </a:solidFill>
              </a:rPr>
              <a:t>TIMESHIFT</a:t>
            </a:r>
            <a:r>
              <a:rPr kumimoji="1" lang="ja-US" altLang="en-US" sz="2400" b="1">
                <a:solidFill>
                  <a:srgbClr val="FF0000"/>
                </a:solidFill>
              </a:rPr>
              <a:t>装着</a:t>
            </a:r>
            <a:endParaRPr kumimoji="1" lang="ja-US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85" name="直線矢印コネクタ 1084">
            <a:extLst>
              <a:ext uri="{FF2B5EF4-FFF2-40B4-BE49-F238E27FC236}">
                <a16:creationId xmlns:a16="http://schemas.microsoft.com/office/drawing/2014/main" id="{413DEB2B-A7EB-D667-F604-8FD63C5C6900}"/>
              </a:ext>
            </a:extLst>
          </p:cNvPr>
          <p:cNvCxnSpPr>
            <a:cxnSpLocks/>
          </p:cNvCxnSpPr>
          <p:nvPr/>
        </p:nvCxnSpPr>
        <p:spPr>
          <a:xfrm>
            <a:off x="1334614" y="3877741"/>
            <a:ext cx="6333582" cy="4620"/>
          </a:xfrm>
          <a:prstGeom prst="straightConnector1">
            <a:avLst/>
          </a:prstGeom>
          <a:ln w="50800">
            <a:solidFill>
              <a:srgbClr val="62D1F9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6" name="テキスト ボックス 1085">
            <a:extLst>
              <a:ext uri="{FF2B5EF4-FFF2-40B4-BE49-F238E27FC236}">
                <a16:creationId xmlns:a16="http://schemas.microsoft.com/office/drawing/2014/main" id="{030E075D-918A-54A9-3DED-70962A29A30F}"/>
              </a:ext>
            </a:extLst>
          </p:cNvPr>
          <p:cNvSpPr txBox="1"/>
          <p:nvPr/>
        </p:nvSpPr>
        <p:spPr>
          <a:xfrm>
            <a:off x="1743970" y="3996372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US" altLang="en-US" sz="2400" b="1"/>
              <a:t>尿失禁でのオムツ交換・</a:t>
            </a:r>
            <a:r>
              <a:rPr kumimoji="1" lang="ja-JP" altLang="en-US" sz="2400" b="1"/>
              <a:t>陰部洗浄</a:t>
            </a:r>
            <a:r>
              <a:rPr kumimoji="1" lang="ja-US" altLang="en-US" sz="2400" b="1"/>
              <a:t>不要</a:t>
            </a:r>
            <a:endParaRPr kumimoji="1" lang="ja-US" altLang="en-US" sz="2400" b="1" dirty="0"/>
          </a:p>
        </p:txBody>
      </p:sp>
      <p:pic>
        <p:nvPicPr>
          <p:cNvPr id="1026" name="Picture 2" descr="食事の無料アイコン13 | アイコン素材ダウンロードサイト「icooon-mono」 | 商用利用可能なアイコン素材が無料 (フリー)ダウンロードできるサイト">
            <a:extLst>
              <a:ext uri="{FF2B5EF4-FFF2-40B4-BE49-F238E27FC236}">
                <a16:creationId xmlns:a16="http://schemas.microsoft.com/office/drawing/2014/main" id="{DA797BAC-70FE-EE26-26F4-CCC8BCC3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10" y="1401954"/>
            <a:ext cx="504093" cy="5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9BCDF6-8470-8CC6-5912-37A877FA0A4A}"/>
              </a:ext>
            </a:extLst>
          </p:cNvPr>
          <p:cNvSpPr txBox="1"/>
          <p:nvPr/>
        </p:nvSpPr>
        <p:spPr>
          <a:xfrm>
            <a:off x="5843096" y="730019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 sz="2400" b="1"/>
              <a:t>平穏な朝を日常に！</a:t>
            </a:r>
          </a:p>
        </p:txBody>
      </p:sp>
    </p:spTree>
    <p:extLst>
      <p:ext uri="{BB962C8B-B14F-4D97-AF65-F5344CB8AC3E}">
        <p14:creationId xmlns:p14="http://schemas.microsoft.com/office/powerpoint/2010/main" val="3824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004E0-F815-F55F-0B05-20A7E4FC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37A516BF-E9BD-7F51-023A-B966C119C471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949B56-96D4-7056-C1D0-27152ED8E623}"/>
              </a:ext>
            </a:extLst>
          </p:cNvPr>
          <p:cNvSpPr txBox="1"/>
          <p:nvPr/>
        </p:nvSpPr>
        <p:spPr>
          <a:xfrm>
            <a:off x="1607086" y="231014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ご聴講、ありがとうございました。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8466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C966-1EEA-175A-0576-AA854C2E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65BE554E-19B0-6256-0849-8AC428281C18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2E2CFD3B-AD77-289E-05E5-97D1F862D7DF}"/>
              </a:ext>
            </a:extLst>
          </p:cNvPr>
          <p:cNvSpPr txBox="1"/>
          <p:nvPr/>
        </p:nvSpPr>
        <p:spPr>
          <a:xfrm>
            <a:off x="295687" y="91870"/>
            <a:ext cx="1601399" cy="43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0956" tIns="30956" rIns="30956" bIns="30956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485826" hangingPunct="0">
              <a:defRPr/>
            </a:pPr>
            <a:r>
              <a:rPr lang="ja-JP" altLang="en-US" sz="24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アプローチ</a:t>
            </a:r>
            <a:endParaRPr sz="24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17853C-F28C-831D-35B5-0C2F21985693}"/>
              </a:ext>
            </a:extLst>
          </p:cNvPr>
          <p:cNvSpPr txBox="1"/>
          <p:nvPr/>
        </p:nvSpPr>
        <p:spPr>
          <a:xfrm>
            <a:off x="1897086" y="1637670"/>
            <a:ext cx="517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Q. </a:t>
            </a:r>
            <a:r>
              <a:rPr kumimoji="1" lang="ja-JP" altLang="en-US" sz="2400" b="1"/>
              <a:t>自分らしい生活を取り戻すには？</a:t>
            </a:r>
            <a:endParaRPr kumimoji="1" lang="en-US" altLang="ja-JP" sz="2400" b="1" dirty="0"/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BDA7BA21-2729-C91B-001C-10DAE8704112}"/>
              </a:ext>
            </a:extLst>
          </p:cNvPr>
          <p:cNvSpPr/>
          <p:nvPr/>
        </p:nvSpPr>
        <p:spPr>
          <a:xfrm>
            <a:off x="4264350" y="2582769"/>
            <a:ext cx="439838" cy="312517"/>
          </a:xfrm>
          <a:prstGeom prst="down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35BEB4-2A43-B392-8A06-B50119351520}"/>
              </a:ext>
            </a:extLst>
          </p:cNvPr>
          <p:cNvSpPr txBox="1"/>
          <p:nvPr/>
        </p:nvSpPr>
        <p:spPr>
          <a:xfrm>
            <a:off x="2457549" y="3378720"/>
            <a:ext cx="387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/>
              <a:t>以前は、どうだったのか？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3001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6544-CE34-22AD-EBAE-0F5A5E5B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6395580F-6CBB-33C7-8722-921ADBFC2151}"/>
              </a:ext>
            </a:extLst>
          </p:cNvPr>
          <p:cNvSpPr/>
          <p:nvPr/>
        </p:nvSpPr>
        <p:spPr>
          <a:xfrm>
            <a:off x="0" y="-15421"/>
            <a:ext cx="9144000" cy="581199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ctr" defTabSz="688760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95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F4B887-E441-F993-89C8-95F39A4AA280}"/>
              </a:ext>
            </a:extLst>
          </p:cNvPr>
          <p:cNvSpPr txBox="1"/>
          <p:nvPr/>
        </p:nvSpPr>
        <p:spPr>
          <a:xfrm>
            <a:off x="517401" y="1735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①</a:t>
            </a:r>
            <a:endParaRPr kumimoji="1" lang="ja-JP" altLang="en-US" sz="24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6F0ADE-5385-2833-6622-7618E39BE29C}"/>
              </a:ext>
            </a:extLst>
          </p:cNvPr>
          <p:cNvSpPr txBox="1"/>
          <p:nvPr/>
        </p:nvSpPr>
        <p:spPr>
          <a:xfrm>
            <a:off x="1009844" y="279779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自分のタイミングで排尿できた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143418-B22C-E61B-33EC-94E14A4E87A4}"/>
              </a:ext>
            </a:extLst>
          </p:cNvPr>
          <p:cNvSpPr txBox="1"/>
          <p:nvPr/>
        </p:nvSpPr>
        <p:spPr>
          <a:xfrm>
            <a:off x="1009844" y="15287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周囲に臭わず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0FB17B-095D-2231-F2FD-F9921A46DD33}"/>
              </a:ext>
            </a:extLst>
          </p:cNvPr>
          <p:cNvSpPr txBox="1"/>
          <p:nvPr/>
        </p:nvSpPr>
        <p:spPr>
          <a:xfrm>
            <a:off x="1009844" y="194383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皮膚や衣服を汚さず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FC7674-47F7-2202-E710-0302ED7E8C16}"/>
              </a:ext>
            </a:extLst>
          </p:cNvPr>
          <p:cNvSpPr txBox="1"/>
          <p:nvPr/>
        </p:nvSpPr>
        <p:spPr>
          <a:xfrm>
            <a:off x="4194065" y="1757661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尿を</a:t>
            </a:r>
            <a:r>
              <a:rPr kumimoji="1"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kumimoji="1" lang="ja-JP" alt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t>膀胱に</a:t>
            </a:r>
            <a:r>
              <a:rPr kumimoji="1"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kumimoji="1" lang="ja-JP" altLang="en-US" sz="2400" b="1"/>
              <a:t>溜められた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DA3CD6BF-7EBC-E296-4FBC-5156A533A7D8}"/>
              </a:ext>
            </a:extLst>
          </p:cNvPr>
          <p:cNvSpPr/>
          <p:nvPr/>
        </p:nvSpPr>
        <p:spPr>
          <a:xfrm>
            <a:off x="3923799" y="1609745"/>
            <a:ext cx="270266" cy="668586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82D251-5358-2A6D-8F31-18F3F3CD8515}"/>
              </a:ext>
            </a:extLst>
          </p:cNvPr>
          <p:cNvSpPr txBox="1"/>
          <p:nvPr/>
        </p:nvSpPr>
        <p:spPr>
          <a:xfrm>
            <a:off x="517401" y="27977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②</a:t>
            </a:r>
            <a:endParaRPr kumimoji="1" lang="ja-JP" altLang="en-US" sz="2400" b="1"/>
          </a:p>
        </p:txBody>
      </p:sp>
      <p:pic>
        <p:nvPicPr>
          <p:cNvPr id="1026" name="Picture 2" descr="小便小僧のイラスト">
            <a:extLst>
              <a:ext uri="{FF2B5EF4-FFF2-40B4-BE49-F238E27FC236}">
                <a16:creationId xmlns:a16="http://schemas.microsoft.com/office/drawing/2014/main" id="{25FFDA77-F738-AF0D-4B86-4B018E6E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14" y="2828815"/>
            <a:ext cx="1734048" cy="20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4AC6E5-41BD-9EA9-B121-CF9CB30DAB93}"/>
              </a:ext>
            </a:extLst>
          </p:cNvPr>
          <p:cNvSpPr txBox="1"/>
          <p:nvPr/>
        </p:nvSpPr>
        <p:spPr>
          <a:xfrm>
            <a:off x="254642" y="758121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尿トラブルをわずらう以前は、・・・</a:t>
            </a:r>
            <a:endParaRPr kumimoji="1" lang="en-US" altLang="ja-JP" sz="2400" b="1" dirty="0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ABD7A9E8-3786-2620-7D92-7069F46896CB}"/>
              </a:ext>
            </a:extLst>
          </p:cNvPr>
          <p:cNvSpPr/>
          <p:nvPr/>
        </p:nvSpPr>
        <p:spPr>
          <a:xfrm>
            <a:off x="1897086" y="3886200"/>
            <a:ext cx="566714" cy="381000"/>
          </a:xfrm>
          <a:prstGeom prst="downArrow">
            <a:avLst/>
          </a:prstGeom>
          <a:solidFill>
            <a:srgbClr val="62D1F9"/>
          </a:solidFill>
          <a:ln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57C306-24F7-DAA3-C045-12887FA230EA}"/>
              </a:ext>
            </a:extLst>
          </p:cNvPr>
          <p:cNvSpPr txBox="1"/>
          <p:nvPr/>
        </p:nvSpPr>
        <p:spPr>
          <a:xfrm>
            <a:off x="1009844" y="4487545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理屈上、</a:t>
            </a:r>
            <a:r>
              <a:rPr kumimoji="1" lang="en-US" altLang="ja-JP" sz="2400" b="1" dirty="0"/>
              <a:t>①②</a:t>
            </a:r>
            <a:r>
              <a:rPr kumimoji="1" lang="ja-JP" altLang="en-US" sz="2400" b="1"/>
              <a:t>ができれば取り戻せるはず</a:t>
            </a:r>
            <a:r>
              <a:rPr kumimoji="1" lang="en-US" altLang="ja-JP" sz="2400" b="1" dirty="0"/>
              <a:t>…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DBAB164-E208-19A4-77A9-280521691E69}"/>
              </a:ext>
            </a:extLst>
          </p:cNvPr>
          <p:cNvSpPr/>
          <p:nvPr/>
        </p:nvSpPr>
        <p:spPr>
          <a:xfrm>
            <a:off x="419100" y="1364163"/>
            <a:ext cx="7518400" cy="2115637"/>
          </a:xfrm>
          <a:prstGeom prst="rect">
            <a:avLst/>
          </a:prstGeom>
          <a:noFill/>
          <a:ln w="34925">
            <a:solidFill>
              <a:srgbClr val="62D1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8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8" grpId="0" animBg="1"/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22841</TotalTime>
  <Words>1462</Words>
  <Application>Microsoft Macintosh PowerPoint</Application>
  <PresentationFormat>画面に合わせる (16:9)</PresentationFormat>
  <Paragraphs>321</Paragraphs>
  <Slides>76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8" baseType="lpstr">
      <vt:lpstr>Canela Text Regular</vt:lpstr>
      <vt:lpstr>Graphik</vt:lpstr>
      <vt:lpstr>HGMaruGothicMPRO</vt:lpstr>
      <vt:lpstr>Noto Sans JP</vt:lpstr>
      <vt:lpstr>Yu Gothic</vt:lpstr>
      <vt:lpstr>Yu Gothic</vt:lpstr>
      <vt:lpstr>Aptos</vt:lpstr>
      <vt:lpstr>Aptos Display</vt:lpstr>
      <vt:lpstr>Arial</vt:lpstr>
      <vt:lpstr>Assistant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近藤隆</dc:creator>
  <cp:lastModifiedBy>近藤隆</cp:lastModifiedBy>
  <cp:revision>463</cp:revision>
  <cp:lastPrinted>2025-09-19T08:59:52Z</cp:lastPrinted>
  <dcterms:created xsi:type="dcterms:W3CDTF">2025-09-19T08:40:18Z</dcterms:created>
  <dcterms:modified xsi:type="dcterms:W3CDTF">2025-11-04T00:06:18Z</dcterms:modified>
</cp:coreProperties>
</file>